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which account would be hardest to lose? Email often connects college work and password resets. We will focus on habits we can use, not frightening jargon.</a:t>
            </a:r>
          </a:p>
          <a:p/>
          <a:p>
            <a:r>
              <a:t>Sources, accessed 13 October 2026:</a:t>
            </a:r>
          </a:p>
          <a:p>
            <a:r>
              <a:t>https://www.cisa.gov/secure-our-world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Cyber security protects digital systems and information from unauthorised access, damage or disruption. Ask for one student example: a hijacked account or a lost assignment folder.</a:t>
            </a:r>
          </a:p>
          <a:p/>
          <a:p>
            <a:r>
              <a:t>Sources, accessed 13 October 2026:</a:t>
            </a:r>
          </a:p>
          <a:p>
            <a:r>
              <a:t>https://www.cisa.gov/topics/cyber-threats-and-advisories/malware-phishing-and-ransomware</a:t>
            </a:r>
          </a:p>
          <a:p>
            <a:r>
              <a:t>https://www.cisa.gov/secure-our-world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Ransomware is a type of malware, not a separate unrelated category. Unexpected attachments and downloads can start an infection. Payment is not a guarantee of recovery.</a:t>
            </a:r>
          </a:p>
          <a:p/>
          <a:p>
            <a:r>
              <a:t>Sources, accessed 13 October 2026:</a:t>
            </a:r>
          </a:p>
          <a:p>
            <a:r>
              <a:t>https://www.cisa.gov/topics/cyber-threats-and-advisories/malware-phishing-and-ransomware</a:t>
            </a:r>
          </a:p>
          <a:p>
            <a:r>
              <a:t>https://www.cisa.gov/secure-our-world/update-software</a:t>
            </a:r>
          </a:p>
          <a:p>
            <a:r>
              <a:t>https://www.cisa.gov/secure-our-world/recognize-and-report-phishing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fictional message aloud. Perfect grammar does not prove a message is genuine. Verify through a separately known route, report the message and delete it.</a:t>
            </a:r>
          </a:p>
          <a:p/>
          <a:p>
            <a:r>
              <a:t>Sources, accessed 13 October 2026:</a:t>
            </a:r>
          </a:p>
          <a:p>
            <a:r>
              <a:t>https://www.cisa.gov/secure-our-world/recognize-and-report-phishing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Social engineering manipulates people into revealing information or giving access. Phishing is one form; calls and texts can do the same. A title or urgent tone is not proof. Never give a login code to an unexpected caller.</a:t>
            </a:r>
          </a:p>
          <a:p/>
          <a:p>
            <a:r>
              <a:t>Sources, accessed 13 October 2026:</a:t>
            </a:r>
          </a:p>
          <a:p>
            <a:r>
              <a:t>https://www.cisa.gov/news-events/news/avoiding-social-engineering-and-phishing-attacks</a:t>
            </a:r>
          </a:p>
          <a:p>
            <a:r>
              <a:t>https://www.cisa.gov/secure-our-world/recognize-and-report-phishing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CISA recommends at least 16 characters. Length is not enough if a password is predictable or reused. A password manager helps generate and store separate passwords. Protect the manager with a strong master password and MFA.</a:t>
            </a:r>
          </a:p>
          <a:p/>
          <a:p>
            <a:r>
              <a:t>Sources, accessed 13 October 2026:</a:t>
            </a:r>
          </a:p>
          <a:p>
            <a:r>
              <a:t>https://www.cisa.gov/secure-our-world/use-strong-passwords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Two-factor authentication uses two different types of proof. Two passwords are not two factors. MFA is the wider term. No method is invulnerable; a code can still be tricked out of someone.</a:t>
            </a:r>
          </a:p>
          <a:p/>
          <a:p>
            <a:r>
              <a:t>Sources, accessed 13 October 2026:</a:t>
            </a:r>
          </a:p>
          <a:p>
            <a:r>
              <a:t>https://www.cisa.gov/secure-our-world/turn-mfa</a:t>
            </a:r>
          </a:p>
          <a:p>
            <a:r>
              <a:t>https://www.cisa.gov/news-events/news/avoiding-social-engineering-and-phishing-attacks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habits follow CISA Secure Our World. Start with the important accounts. Install updates through device or app settings, not an unexpected download link.</a:t>
            </a:r>
          </a:p>
          <a:p/>
          <a:p>
            <a:r>
              <a:t>Sources, accessed 13 October 2026:</a:t>
            </a:r>
          </a:p>
          <a:p>
            <a:r>
              <a:t>https://www.cisa.gov/secure-our-world</a:t>
            </a:r>
          </a:p>
          <a:p>
            <a:r>
              <a:t>https://www.cisa.gov/secure-our-world/update-software</a:t>
            </a:r>
          </a:p>
          <a:p>
            <a:r>
              <a:t>https://www.cisa.gov/secure-our-world/use-strong-passwords</a:t>
            </a:r>
          </a:p>
          <a:p>
            <a:r>
              <a:t>https://www.cisa.gov/secure-our-world/turn-mfa</a:t>
            </a:r>
          </a:p>
          <a:p>
            <a:r>
              <a:t>https://www.cisa.gov/secure-our-world/recognize-and-report-phishing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FTC described a 2017 breach affecting approximately 147 million people. Its complaint alleged failure to patch a known vulnerability and other weaknesses. Keep that attribution clear. This is a historical case, not a claim that every breach is preventable by students.</a:t>
            </a:r>
          </a:p>
          <a:p/>
          <a:p>
            <a:r>
              <a:t>Sources, accessed 13 October 2026:</a:t>
            </a:r>
          </a:p>
          <a:p>
            <a:r>
              <a:t>https://www.ftc.gov/news-events/news/press-releases/2019/07/equifax-pay-575-million-part-settlement-ftc-cfpb-states-related-2017-data-breach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fictional teaching scenario based on phishing tactics, not a reported incident. Allow 15 seconds for answers. A real scholarship may need documents, so independent verification is the deciding step.</a:t>
            </a:r>
          </a:p>
          <a:p/>
          <a:p>
            <a:r>
              <a:t>Sources, accessed 13 October 2026:</a:t>
            </a:r>
          </a:p>
          <a:p>
            <a:r>
              <a:t>https://www.cisa.gov/secure-our-world/recognize-and-report-phishing</a:t>
            </a:r>
          </a:p>
          <a:p>
            <a:r>
              <a:t>https://www.cisa.gov/news-events/news/avoiding-social-engineering-and-phishing-attacks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Clicking and entering a password are different situations. If credentials were exposed, change them through the genuine service and change reused passwords too. Contact the bank immediately if financial details are affected. Tell college IT about college accounts or devices. Keep evidence without spreading harmful links.</a:t>
            </a:r>
          </a:p>
          <a:p/>
          <a:p>
            <a:r>
              <a:t>Sources, accessed 13 October 2026:</a:t>
            </a:r>
          </a:p>
          <a:p>
            <a:r>
              <a:t>https://www.cisa.gov/news-events/news/avoiding-social-engineering-and-phishing-attacks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everyone to choose one action: secure email with MFA, replace a reused password, or turn on updates. Good security is a set of habits, not a promise that nothing will ever go wrong. Invite questions.</a:t>
            </a:r>
          </a:p>
          <a:p>
            <a:r>
              <a:t>Full reference list:</a:t>
            </a:r>
          </a:p>
          <a:p>
            <a:r>
              <a:t>https://www.cisa.gov/secure-our-world</a:t>
            </a:r>
          </a:p>
          <a:p>
            <a:r>
              <a:t>https://www.cisa.gov/secure-our-world/recognize-and-report-phishing</a:t>
            </a:r>
          </a:p>
          <a:p>
            <a:r>
              <a:t>https://www.cisa.gov/secure-our-world/use-strong-passwords</a:t>
            </a:r>
          </a:p>
          <a:p>
            <a:r>
              <a:t>https://www.cisa.gov/secure-our-world/turn-mfa</a:t>
            </a:r>
          </a:p>
          <a:p>
            <a:r>
              <a:t>https://www.cisa.gov/secure-our-world/update-software</a:t>
            </a:r>
          </a:p>
          <a:p>
            <a:r>
              <a:t>https://www.cisa.gov/topics/cyber-threats-and-advisories/malware-phishing-and-ransomware</a:t>
            </a:r>
          </a:p>
          <a:p>
            <a:r>
              <a:t>https://www.cisa.gov/news-events/news/avoiding-social-engineering-and-phishing-attacks</a:t>
            </a:r>
          </a:p>
          <a:p>
            <a:r>
              <a:t>https://www.ftc.gov/news-events/news/press-releases/2019/07/equifax-pay-575-million-part-settlement-ftc-cfpb-states-related-2017-data-breach</a:t>
            </a:r>
          </a:p>
          <a:p/>
          <a:p>
            <a:r>
              <a:t>Sources, accessed 13 October 2026:</a:t>
            </a:r>
          </a:p>
          <a:p>
            <a:r>
              <a:t>https://www.cisa.gov/secure-our-world</a:t>
            </a:r>
          </a:p>
          <a:p>
            <a:r>
              <a:t>https://www.ftc.gov/news-events/news/press-releases/2019/07/equifax-pay-575-million-part-settlement-ftc-cfpb-states-related-2017-data-breach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F49A26"/>
                </a:solidFill>
                <a:latin typeface="Arial"/>
              </a:defRPr>
            </a:pPr>
            <a:r>
              <a:t>A FEW HABITS. MUCH LESS RISK.</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FFFFFF"/>
                </a:solidFill>
                <a:latin typeface="Georgia"/>
              </a:defRPr>
            </a:pPr>
          </a:p>
        </p:txBody>
      </p:sp>
      <p:cxnSp>
        <p:nvCxnSpPr>
          <p:cNvPr id="5" name="Connector 4"/>
          <p:cNvCxnSpPr/>
          <p:nvPr/>
        </p:nvCxnSpPr>
        <p:spPr>
          <a:xfrm>
            <a:off x="594360" y="6400800"/>
            <a:ext cx="10972800" cy="0"/>
          </a:xfrm>
          <a:prstGeom prst="line">
            <a:avLst/>
          </a:prstGeom>
          <a:ln w="12700">
            <a:solidFill>
              <a:srgbClr val="415172"/>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BBC8DD"/>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7138CC"/>
                </a:solidFill>
                <a:latin typeface="Arial"/>
              </a:defRPr>
            </a:pPr>
            <a:r>
              <a:t>01</a:t>
            </a:r>
          </a:p>
        </p:txBody>
      </p:sp>
      <p:sp>
        <p:nvSpPr>
          <p:cNvPr id="8" name="TextBox 7"/>
          <p:cNvSpPr txBox="1"/>
          <p:nvPr/>
        </p:nvSpPr>
        <p:spPr>
          <a:xfrm>
            <a:off x="640080" y="1371600"/>
            <a:ext cx="7680960" cy="2103120"/>
          </a:xfrm>
          <a:prstGeom prst="rect">
            <a:avLst/>
          </a:prstGeom>
          <a:noFill/>
        </p:spPr>
        <p:txBody>
          <a:bodyPr wrap="square" tIns="0" bIns="0" lIns="0" rIns="0">
            <a:spAutoFit/>
          </a:bodyPr>
          <a:lstStyle/>
          <a:p>
            <a:pPr>
              <a:spcAft>
                <a:spcPts val="800"/>
              </a:spcAft>
              <a:defRPr sz="4400" b="0">
                <a:solidFill>
                  <a:srgbClr val="FFFFFF"/>
                </a:solidFill>
                <a:latin typeface="Georgia"/>
              </a:defRPr>
            </a:pPr>
            <a:r>
              <a:t>Cyber Security</a:t>
            </a:r>
          </a:p>
          <a:p>
            <a:pPr>
              <a:spcAft>
                <a:spcPts val="800"/>
              </a:spcAft>
              <a:defRPr sz="4400" b="0">
                <a:solidFill>
                  <a:srgbClr val="FFFFFF"/>
                </a:solidFill>
                <a:latin typeface="Georgia"/>
              </a:defRPr>
            </a:pPr>
            <a:r>
              <a:t>and Online Safety</a:t>
            </a:r>
          </a:p>
        </p:txBody>
      </p:sp>
      <p:sp>
        <p:nvSpPr>
          <p:cNvPr id="9" name="TextBox 8"/>
          <p:cNvSpPr txBox="1"/>
          <p:nvPr/>
        </p:nvSpPr>
        <p:spPr>
          <a:xfrm>
            <a:off x="685800" y="3840480"/>
            <a:ext cx="6858000" cy="914400"/>
          </a:xfrm>
          <a:prstGeom prst="rect">
            <a:avLst/>
          </a:prstGeom>
          <a:noFill/>
        </p:spPr>
        <p:txBody>
          <a:bodyPr wrap="square" tIns="0" bIns="0" lIns="0" rIns="0">
            <a:spAutoFit/>
          </a:bodyPr>
          <a:lstStyle/>
          <a:p>
            <a:pPr>
              <a:spcAft>
                <a:spcPts val="800"/>
              </a:spcAft>
              <a:defRPr sz="2200" b="0">
                <a:solidFill>
                  <a:srgbClr val="DEE8FA"/>
                </a:solidFill>
                <a:latin typeface="Arial"/>
              </a:defRPr>
            </a:pPr>
            <a:r>
              <a:t>Protect your accounts, your devices</a:t>
            </a:r>
          </a:p>
          <a:p>
            <a:pPr>
              <a:spcAft>
                <a:spcPts val="800"/>
              </a:spcAft>
              <a:defRPr sz="2200" b="0">
                <a:solidFill>
                  <a:srgbClr val="DEE8FA"/>
                </a:solidFill>
                <a:latin typeface="Arial"/>
              </a:defRPr>
            </a:pPr>
            <a:r>
              <a:t>and the people who trust you.</a:t>
            </a:r>
          </a:p>
        </p:txBody>
      </p:sp>
      <p:sp>
        <p:nvSpPr>
          <p:cNvPr id="10" name="Rounded Rectangle 9"/>
          <p:cNvSpPr/>
          <p:nvPr/>
        </p:nvSpPr>
        <p:spPr>
          <a:xfrm>
            <a:off x="685800" y="5212080"/>
            <a:ext cx="4754880" cy="594360"/>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14400" y="5349240"/>
            <a:ext cx="4389120" cy="365760"/>
          </a:xfrm>
          <a:prstGeom prst="rect">
            <a:avLst/>
          </a:prstGeom>
          <a:noFill/>
        </p:spPr>
        <p:txBody>
          <a:bodyPr wrap="square" tIns="0" bIns="0" lIns="0" rIns="0">
            <a:spAutoFit/>
          </a:bodyPr>
          <a:lstStyle/>
          <a:p>
            <a:pPr>
              <a:spcAft>
                <a:spcPts val="800"/>
              </a:spcAft>
              <a:defRPr sz="1600" b="1">
                <a:solidFill>
                  <a:srgbClr val="FFFFFF"/>
                </a:solidFill>
                <a:latin typeface="Arial"/>
              </a:defRPr>
            </a:pPr>
            <a:r>
              <a:t>A practical guide for college students</a:t>
            </a:r>
          </a:p>
        </p:txBody>
      </p:sp>
      <p:sp>
        <p:nvSpPr>
          <p:cNvPr id="12" name="Oval 11"/>
          <p:cNvSpPr/>
          <p:nvPr/>
        </p:nvSpPr>
        <p:spPr>
          <a:xfrm>
            <a:off x="8229600" y="1463040"/>
            <a:ext cx="3200400" cy="3200400"/>
          </a:xfrm>
          <a:prstGeom prst="ellipse">
            <a:avLst/>
          </a:prstGeom>
          <a:solidFill>
            <a:srgbClr val="2438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39097" y="2057400"/>
            <a:ext cx="998524" cy="1248156"/>
          </a:xfrm>
          <a:prstGeom prst="roundRect">
            <a:avLst>
              <a:gd name="adj" fmla="val 12000"/>
            </a:avLst>
          </a:prstGeom>
          <a:solidFill>
            <a:srgbClr val="F49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92716" y="2249424"/>
            <a:ext cx="691286" cy="768096"/>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8931859" y="2825496"/>
            <a:ext cx="1613001" cy="1209751"/>
          </a:xfrm>
          <a:prstGeom prst="roundRect">
            <a:avLst>
              <a:gd name="adj" fmla="val 12000"/>
            </a:avLst>
          </a:prstGeom>
          <a:solidFill>
            <a:srgbClr val="F49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661550" y="3171139"/>
            <a:ext cx="172821" cy="460857"/>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7" name="Connector 16"/>
          <p:cNvCxnSpPr/>
          <p:nvPr/>
        </p:nvCxnSpPr>
        <p:spPr>
          <a:xfrm>
            <a:off x="8229600" y="5212080"/>
            <a:ext cx="3200400" cy="0"/>
          </a:xfrm>
          <a:prstGeom prst="line">
            <a:avLst/>
          </a:prstGeom>
          <a:ln w="63500">
            <a:solidFill>
              <a:srgbClr val="2667F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008A86"/>
                </a:solidFill>
                <a:latin typeface="Arial"/>
              </a:defRPr>
            </a:pPr>
            <a:r>
              <a:t>START WITH WHAT MATTERS</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What are we trying to protect?</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008A86"/>
                </a:solidFill>
                <a:latin typeface="Arial"/>
              </a:defRPr>
            </a:pPr>
            <a:r>
              <a:t>02</a:t>
            </a:r>
          </a:p>
        </p:txBody>
      </p:sp>
      <p:sp>
        <p:nvSpPr>
          <p:cNvPr id="8" name="Rounded Rectangle 7"/>
          <p:cNvSpPr/>
          <p:nvPr/>
        </p:nvSpPr>
        <p:spPr>
          <a:xfrm>
            <a:off x="640080" y="2011680"/>
            <a:ext cx="3383280" cy="36118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40080" y="2011680"/>
            <a:ext cx="54864" cy="3611880"/>
          </a:xfrm>
          <a:prstGeom prst="rect">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060704" y="2240280"/>
            <a:ext cx="256031" cy="256031"/>
          </a:xfrm>
          <a:prstGeom prst="ellipse">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2688" y="2560320"/>
            <a:ext cx="512063" cy="352044"/>
          </a:xfrm>
          <a:prstGeom prst="roundRect">
            <a:avLst>
              <a:gd name="adj" fmla="val 12000"/>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06324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Your identity</a:t>
            </a:r>
          </a:p>
        </p:txBody>
      </p:sp>
      <p:sp>
        <p:nvSpPr>
          <p:cNvPr id="13" name="TextBox 12"/>
          <p:cNvSpPr txBox="1"/>
          <p:nvPr/>
        </p:nvSpPr>
        <p:spPr>
          <a:xfrm>
            <a:off x="868680" y="3840480"/>
            <a:ext cx="2926080" cy="1673352"/>
          </a:xfrm>
          <a:prstGeom prst="rect">
            <a:avLst/>
          </a:prstGeom>
          <a:noFill/>
        </p:spPr>
        <p:txBody>
          <a:bodyPr wrap="square" tIns="0" bIns="0" lIns="0" rIns="0">
            <a:spAutoFit/>
          </a:bodyPr>
          <a:lstStyle/>
          <a:p>
            <a:pPr>
              <a:spcAft>
                <a:spcPts val="800"/>
              </a:spcAft>
              <a:defRPr sz="1900" b="0">
                <a:solidFill>
                  <a:srgbClr val="243047"/>
                </a:solidFill>
                <a:latin typeface="Arial"/>
              </a:defRPr>
            </a:pPr>
            <a:r>
              <a:t>Names, photos and personal details.</a:t>
            </a:r>
          </a:p>
        </p:txBody>
      </p:sp>
      <p:sp>
        <p:nvSpPr>
          <p:cNvPr id="14" name="Rounded Rectangle 13"/>
          <p:cNvSpPr/>
          <p:nvPr/>
        </p:nvSpPr>
        <p:spPr>
          <a:xfrm>
            <a:off x="4389120" y="2011680"/>
            <a:ext cx="3383280" cy="36118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389120" y="2011680"/>
            <a:ext cx="54864" cy="3611880"/>
          </a:xfrm>
          <a:prstGeom prst="rect">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771339" y="2240280"/>
            <a:ext cx="332841" cy="416051"/>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4822545" y="2304288"/>
            <a:ext cx="230428" cy="256031"/>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4668926" y="2496312"/>
            <a:ext cx="537667" cy="403250"/>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4912156" y="2611526"/>
            <a:ext cx="57607" cy="153619"/>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617720" y="306324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Your accounts</a:t>
            </a:r>
          </a:p>
        </p:txBody>
      </p:sp>
      <p:sp>
        <p:nvSpPr>
          <p:cNvPr id="21" name="TextBox 20"/>
          <p:cNvSpPr txBox="1"/>
          <p:nvPr/>
        </p:nvSpPr>
        <p:spPr>
          <a:xfrm>
            <a:off x="4617720" y="3840480"/>
            <a:ext cx="2926080" cy="1673352"/>
          </a:xfrm>
          <a:prstGeom prst="rect">
            <a:avLst/>
          </a:prstGeom>
          <a:noFill/>
        </p:spPr>
        <p:txBody>
          <a:bodyPr wrap="square" tIns="0" bIns="0" lIns="0" rIns="0">
            <a:spAutoFit/>
          </a:bodyPr>
          <a:lstStyle/>
          <a:p>
            <a:pPr>
              <a:spcAft>
                <a:spcPts val="800"/>
              </a:spcAft>
              <a:defRPr sz="1900" b="0">
                <a:solidFill>
                  <a:srgbClr val="243047"/>
                </a:solidFill>
                <a:latin typeface="Arial"/>
              </a:defRPr>
            </a:pPr>
            <a:r>
              <a:t>Email, payments and college logins.</a:t>
            </a:r>
          </a:p>
        </p:txBody>
      </p:sp>
      <p:sp>
        <p:nvSpPr>
          <p:cNvPr id="22" name="Rounded Rectangle 21"/>
          <p:cNvSpPr/>
          <p:nvPr/>
        </p:nvSpPr>
        <p:spPr>
          <a:xfrm>
            <a:off x="8138160" y="2011680"/>
            <a:ext cx="3383280" cy="36118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138160" y="2011680"/>
            <a:ext cx="54864" cy="3611880"/>
          </a:xfrm>
          <a:prstGeom prst="rect">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8494776" y="2240280"/>
            <a:ext cx="416051" cy="672084"/>
          </a:xfrm>
          <a:prstGeom prst="roundRect">
            <a:avLst>
              <a:gd name="adj" fmla="val 12000"/>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8539581" y="2304288"/>
            <a:ext cx="326440" cy="499262"/>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8673998" y="2835554"/>
            <a:ext cx="57607" cy="44805"/>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366760" y="306324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Your work</a:t>
            </a:r>
          </a:p>
        </p:txBody>
      </p:sp>
      <p:sp>
        <p:nvSpPr>
          <p:cNvPr id="28" name="TextBox 27"/>
          <p:cNvSpPr txBox="1"/>
          <p:nvPr/>
        </p:nvSpPr>
        <p:spPr>
          <a:xfrm>
            <a:off x="8366760" y="3840480"/>
            <a:ext cx="2926080" cy="1673352"/>
          </a:xfrm>
          <a:prstGeom prst="rect">
            <a:avLst/>
          </a:prstGeom>
          <a:noFill/>
        </p:spPr>
        <p:txBody>
          <a:bodyPr wrap="square" tIns="0" bIns="0" lIns="0" rIns="0">
            <a:spAutoFit/>
          </a:bodyPr>
          <a:lstStyle/>
          <a:p>
            <a:pPr>
              <a:spcAft>
                <a:spcPts val="800"/>
              </a:spcAft>
              <a:defRPr sz="1900" b="0">
                <a:solidFill>
                  <a:srgbClr val="243047"/>
                </a:solidFill>
                <a:latin typeface="Arial"/>
              </a:defRPr>
            </a:pPr>
            <a:r>
              <a:t>Assignments, notes and shared files.</a:t>
            </a:r>
          </a:p>
        </p:txBody>
      </p:sp>
      <p:sp>
        <p:nvSpPr>
          <p:cNvPr id="29" name="TextBox 28"/>
          <p:cNvSpPr txBox="1"/>
          <p:nvPr/>
        </p:nvSpPr>
        <p:spPr>
          <a:xfrm>
            <a:off x="731520" y="5897880"/>
            <a:ext cx="10789920" cy="365760"/>
          </a:xfrm>
          <a:prstGeom prst="rect">
            <a:avLst/>
          </a:prstGeom>
          <a:noFill/>
        </p:spPr>
        <p:txBody>
          <a:bodyPr wrap="square" tIns="0" bIns="0" lIns="0" rIns="0">
            <a:spAutoFit/>
          </a:bodyPr>
          <a:lstStyle/>
          <a:p>
            <a:pPr>
              <a:spcAft>
                <a:spcPts val="800"/>
              </a:spcAft>
              <a:defRPr sz="2000" b="1">
                <a:solidFill>
                  <a:srgbClr val="008A86"/>
                </a:solidFill>
                <a:latin typeface="Arial"/>
              </a:defRPr>
            </a:pPr>
            <a:r>
              <a:t>Start with what you would hate to lose.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D93A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D93A52"/>
                </a:solidFill>
                <a:latin typeface="Arial"/>
              </a:defRPr>
            </a:pPr>
            <a:r>
              <a:t>KNOW THE THREAT</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Malware: harmful software</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D93A52"/>
                </a:solidFill>
                <a:latin typeface="Arial"/>
              </a:defRPr>
            </a:pPr>
            <a:r>
              <a:t>03</a:t>
            </a:r>
          </a:p>
        </p:txBody>
      </p:sp>
      <p:sp>
        <p:nvSpPr>
          <p:cNvPr id="8" name="TextBox 7"/>
          <p:cNvSpPr txBox="1"/>
          <p:nvPr/>
        </p:nvSpPr>
        <p:spPr>
          <a:xfrm>
            <a:off x="640080" y="1874519"/>
            <a:ext cx="10972800" cy="594360"/>
          </a:xfrm>
          <a:prstGeom prst="rect">
            <a:avLst/>
          </a:prstGeom>
          <a:noFill/>
        </p:spPr>
        <p:txBody>
          <a:bodyPr wrap="square" tIns="0" bIns="0" lIns="0" rIns="0">
            <a:spAutoFit/>
          </a:bodyPr>
          <a:lstStyle/>
          <a:p>
            <a:pPr>
              <a:spcAft>
                <a:spcPts val="800"/>
              </a:spcAft>
              <a:defRPr sz="2300" b="0">
                <a:solidFill>
                  <a:srgbClr val="243047"/>
                </a:solidFill>
                <a:latin typeface="Arial"/>
              </a:defRPr>
            </a:pPr>
            <a:r>
              <a:t>It can steal information, damage files or interrupt services.</a:t>
            </a:r>
          </a:p>
        </p:txBody>
      </p:sp>
      <p:sp>
        <p:nvSpPr>
          <p:cNvPr id="9" name="Rounded Rectangle 8"/>
          <p:cNvSpPr/>
          <p:nvPr/>
        </p:nvSpPr>
        <p:spPr>
          <a:xfrm>
            <a:off x="640080" y="2743200"/>
            <a:ext cx="3383280" cy="31546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40080" y="2743200"/>
            <a:ext cx="54864" cy="3154680"/>
          </a:xfrm>
          <a:prstGeom prst="rect">
            <a:avLst/>
          </a:prstGeom>
          <a:solidFill>
            <a:srgbClr val="D93A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28700" y="3080613"/>
            <a:ext cx="384048" cy="448055"/>
          </a:xfrm>
          <a:prstGeom prst="ellipse">
            <a:avLst/>
          </a:prstGeom>
          <a:solidFill>
            <a:srgbClr val="D93A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2" name="Connector 11"/>
          <p:cNvCxnSpPr/>
          <p:nvPr/>
        </p:nvCxnSpPr>
        <p:spPr>
          <a:xfrm>
            <a:off x="868680" y="3131820"/>
            <a:ext cx="704088" cy="0"/>
          </a:xfrm>
          <a:prstGeom prst="line">
            <a:avLst/>
          </a:prstGeom>
          <a:ln w="38100">
            <a:solidFill>
              <a:srgbClr val="D93A52"/>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868680" y="3291840"/>
            <a:ext cx="704088" cy="0"/>
          </a:xfrm>
          <a:prstGeom prst="line">
            <a:avLst/>
          </a:prstGeom>
          <a:ln w="38100">
            <a:solidFill>
              <a:srgbClr val="D93A52"/>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868680" y="3451860"/>
            <a:ext cx="704088" cy="0"/>
          </a:xfrm>
          <a:prstGeom prst="line">
            <a:avLst/>
          </a:prstGeom>
          <a:ln w="38100">
            <a:solidFill>
              <a:srgbClr val="D93A52"/>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868680" y="379476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Malware</a:t>
            </a:r>
          </a:p>
        </p:txBody>
      </p:sp>
      <p:sp>
        <p:nvSpPr>
          <p:cNvPr id="16" name="TextBox 15"/>
          <p:cNvSpPr txBox="1"/>
          <p:nvPr/>
        </p:nvSpPr>
        <p:spPr>
          <a:xfrm>
            <a:off x="868680" y="4572000"/>
            <a:ext cx="2926080" cy="1216152"/>
          </a:xfrm>
          <a:prstGeom prst="rect">
            <a:avLst/>
          </a:prstGeom>
          <a:noFill/>
        </p:spPr>
        <p:txBody>
          <a:bodyPr wrap="square" tIns="0" bIns="0" lIns="0" rIns="0">
            <a:spAutoFit/>
          </a:bodyPr>
          <a:lstStyle/>
          <a:p>
            <a:pPr>
              <a:spcAft>
                <a:spcPts val="800"/>
              </a:spcAft>
              <a:defRPr sz="1900" b="0">
                <a:solidFill>
                  <a:srgbClr val="243047"/>
                </a:solidFill>
                <a:latin typeface="Arial"/>
              </a:defRPr>
            </a:pPr>
            <a:r>
              <a:t>The broad category of harmful software.</a:t>
            </a:r>
          </a:p>
        </p:txBody>
      </p:sp>
      <p:sp>
        <p:nvSpPr>
          <p:cNvPr id="17" name="Rounded Rectangle 16"/>
          <p:cNvSpPr/>
          <p:nvPr/>
        </p:nvSpPr>
        <p:spPr>
          <a:xfrm>
            <a:off x="4389120" y="2743200"/>
            <a:ext cx="3383280" cy="31546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389120" y="2743200"/>
            <a:ext cx="54864" cy="3154680"/>
          </a:xfrm>
          <a:prstGeom prst="rect">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4771339" y="2971800"/>
            <a:ext cx="332841" cy="416051"/>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822545" y="3035808"/>
            <a:ext cx="230428" cy="256031"/>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4668926" y="3227832"/>
            <a:ext cx="537667" cy="403250"/>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4912156" y="3343046"/>
            <a:ext cx="57607" cy="153619"/>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17720" y="379476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Ransomware</a:t>
            </a:r>
          </a:p>
        </p:txBody>
      </p:sp>
      <p:sp>
        <p:nvSpPr>
          <p:cNvPr id="24" name="TextBox 23"/>
          <p:cNvSpPr txBox="1"/>
          <p:nvPr/>
        </p:nvSpPr>
        <p:spPr>
          <a:xfrm>
            <a:off x="4617720" y="4572000"/>
            <a:ext cx="2926080" cy="1216152"/>
          </a:xfrm>
          <a:prstGeom prst="rect">
            <a:avLst/>
          </a:prstGeom>
          <a:noFill/>
        </p:spPr>
        <p:txBody>
          <a:bodyPr wrap="square" tIns="0" bIns="0" lIns="0" rIns="0">
            <a:spAutoFit/>
          </a:bodyPr>
          <a:lstStyle/>
          <a:p>
            <a:pPr>
              <a:spcAft>
                <a:spcPts val="800"/>
              </a:spcAft>
              <a:defRPr sz="1900" b="0">
                <a:solidFill>
                  <a:srgbClr val="243047"/>
                </a:solidFill>
                <a:latin typeface="Arial"/>
              </a:defRPr>
            </a:pPr>
            <a:r>
              <a:t>Locks data or systems and demands payment.</a:t>
            </a:r>
          </a:p>
        </p:txBody>
      </p:sp>
      <p:sp>
        <p:nvSpPr>
          <p:cNvPr id="25" name="Rounded Rectangle 24"/>
          <p:cNvSpPr/>
          <p:nvPr/>
        </p:nvSpPr>
        <p:spPr>
          <a:xfrm>
            <a:off x="8138160" y="2743200"/>
            <a:ext cx="3383280" cy="31546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8138160" y="2743200"/>
            <a:ext cx="54864" cy="3154680"/>
          </a:xfrm>
          <a:prstGeom prst="rect">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8366760" y="2971800"/>
            <a:ext cx="640080" cy="640080"/>
          </a:xfrm>
          <a:prstGeom prst="ellipse">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8" name="Connector 27"/>
          <p:cNvCxnSpPr/>
          <p:nvPr/>
        </p:nvCxnSpPr>
        <p:spPr>
          <a:xfrm>
            <a:off x="8513978" y="3304641"/>
            <a:ext cx="128016" cy="128016"/>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flipV="1">
            <a:off x="8641994" y="3163824"/>
            <a:ext cx="224028" cy="268833"/>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366760" y="379476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Reduce the risk</a:t>
            </a:r>
          </a:p>
        </p:txBody>
      </p:sp>
      <p:sp>
        <p:nvSpPr>
          <p:cNvPr id="31" name="TextBox 30"/>
          <p:cNvSpPr txBox="1"/>
          <p:nvPr/>
        </p:nvSpPr>
        <p:spPr>
          <a:xfrm>
            <a:off x="8366760" y="4572000"/>
            <a:ext cx="2926080" cy="1216152"/>
          </a:xfrm>
          <a:prstGeom prst="rect">
            <a:avLst/>
          </a:prstGeom>
          <a:noFill/>
        </p:spPr>
        <p:txBody>
          <a:bodyPr wrap="square" tIns="0" bIns="0" lIns="0" rIns="0">
            <a:spAutoFit/>
          </a:bodyPr>
          <a:lstStyle/>
          <a:p>
            <a:pPr>
              <a:spcAft>
                <a:spcPts val="800"/>
              </a:spcAft>
              <a:defRPr sz="1900" b="0">
                <a:solidFill>
                  <a:srgbClr val="243047"/>
                </a:solidFill>
                <a:latin typeface="Arial"/>
              </a:defRPr>
            </a:pPr>
            <a:r>
              <a:t>Use trusted downloads. Install updates.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F49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F49A26"/>
                </a:solidFill>
                <a:latin typeface="Arial"/>
              </a:defRPr>
            </a:pPr>
            <a:r>
              <a:t>PAUSE BEFORE THE CLICK</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Phishing: spot the pressure</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F49A26"/>
                </a:solidFill>
                <a:latin typeface="Arial"/>
              </a:defRPr>
            </a:pPr>
            <a:r>
              <a:t>04</a:t>
            </a:r>
          </a:p>
        </p:txBody>
      </p:sp>
      <p:sp>
        <p:nvSpPr>
          <p:cNvPr id="8" name="Rounded Rectangle 7"/>
          <p:cNvSpPr/>
          <p:nvPr/>
        </p:nvSpPr>
        <p:spPr>
          <a:xfrm>
            <a:off x="640080" y="2011680"/>
            <a:ext cx="5669280" cy="36118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14400" y="2395728"/>
            <a:ext cx="731520" cy="512063"/>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0" name="Connector 9"/>
          <p:cNvCxnSpPr/>
          <p:nvPr/>
        </p:nvCxnSpPr>
        <p:spPr>
          <a:xfrm>
            <a:off x="972921" y="2468880"/>
            <a:ext cx="307239" cy="219456"/>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V="1">
            <a:off x="1280160" y="2468880"/>
            <a:ext cx="307238" cy="219456"/>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920240" y="2331720"/>
            <a:ext cx="4023360" cy="548640"/>
          </a:xfrm>
          <a:prstGeom prst="rect">
            <a:avLst/>
          </a:prstGeom>
          <a:noFill/>
        </p:spPr>
        <p:txBody>
          <a:bodyPr wrap="square" tIns="0" bIns="0" lIns="0" rIns="0">
            <a:spAutoFit/>
          </a:bodyPr>
          <a:lstStyle/>
          <a:p>
            <a:pPr>
              <a:spcAft>
                <a:spcPts val="800"/>
              </a:spcAft>
              <a:defRPr sz="1300" b="1">
                <a:solidFill>
                  <a:srgbClr val="7138CC"/>
                </a:solidFill>
                <a:latin typeface="Arial"/>
              </a:defRPr>
            </a:pPr>
            <a:r>
              <a:t>Illustrative message - not a real notice</a:t>
            </a:r>
          </a:p>
        </p:txBody>
      </p:sp>
      <p:sp>
        <p:nvSpPr>
          <p:cNvPr id="13" name="TextBox 12"/>
          <p:cNvSpPr txBox="1"/>
          <p:nvPr/>
        </p:nvSpPr>
        <p:spPr>
          <a:xfrm>
            <a:off x="914400" y="3154680"/>
            <a:ext cx="5029200" cy="1463040"/>
          </a:xfrm>
          <a:prstGeom prst="rect">
            <a:avLst/>
          </a:prstGeom>
          <a:noFill/>
        </p:spPr>
        <p:txBody>
          <a:bodyPr wrap="square" tIns="0" bIns="0" lIns="0" rIns="0">
            <a:spAutoFit/>
          </a:bodyPr>
          <a:lstStyle/>
          <a:p>
            <a:pPr>
              <a:spcAft>
                <a:spcPts val="800"/>
              </a:spcAft>
              <a:defRPr sz="2500" b="1">
                <a:solidFill>
                  <a:srgbClr val="14213D"/>
                </a:solidFill>
                <a:latin typeface="Arial"/>
              </a:defRPr>
            </a:pPr>
            <a:r>
              <a:t>Your college account will close tonight.</a:t>
            </a:r>
          </a:p>
          <a:p>
            <a:pPr>
              <a:spcAft>
                <a:spcPts val="800"/>
              </a:spcAft>
              <a:defRPr sz="2500" b="1">
                <a:solidFill>
                  <a:srgbClr val="14213D"/>
                </a:solidFill>
                <a:latin typeface="Arial"/>
              </a:defRPr>
            </a:pPr>
            <a:r>
              <a:t>Verify your password now.</a:t>
            </a:r>
          </a:p>
        </p:txBody>
      </p:sp>
      <p:sp>
        <p:nvSpPr>
          <p:cNvPr id="14" name="Rounded Rectangle 13"/>
          <p:cNvSpPr/>
          <p:nvPr/>
        </p:nvSpPr>
        <p:spPr>
          <a:xfrm>
            <a:off x="914400" y="4892040"/>
            <a:ext cx="2743200" cy="457200"/>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97280" y="4992624"/>
            <a:ext cx="2377440" cy="274320"/>
          </a:xfrm>
          <a:prstGeom prst="rect">
            <a:avLst/>
          </a:prstGeom>
          <a:noFill/>
        </p:spPr>
        <p:txBody>
          <a:bodyPr wrap="square" tIns="0" bIns="0" lIns="0" rIns="0">
            <a:spAutoFit/>
          </a:bodyPr>
          <a:lstStyle/>
          <a:p>
            <a:pPr>
              <a:spcAft>
                <a:spcPts val="800"/>
              </a:spcAft>
              <a:defRPr sz="1400" b="1">
                <a:solidFill>
                  <a:srgbClr val="FFFFFF"/>
                </a:solidFill>
                <a:latin typeface="Arial"/>
              </a:defRPr>
            </a:pPr>
            <a:r>
              <a:t>VERIFY ACCOUNT</a:t>
            </a:r>
          </a:p>
        </p:txBody>
      </p:sp>
      <p:sp>
        <p:nvSpPr>
          <p:cNvPr id="16" name="TextBox 15"/>
          <p:cNvSpPr txBox="1"/>
          <p:nvPr/>
        </p:nvSpPr>
        <p:spPr>
          <a:xfrm>
            <a:off x="6903720" y="2194560"/>
            <a:ext cx="4389120" cy="457200"/>
          </a:xfrm>
          <a:prstGeom prst="rect">
            <a:avLst/>
          </a:prstGeom>
          <a:noFill/>
        </p:spPr>
        <p:txBody>
          <a:bodyPr wrap="square" tIns="0" bIns="0" lIns="0" rIns="0">
            <a:spAutoFit/>
          </a:bodyPr>
          <a:lstStyle/>
          <a:p>
            <a:pPr>
              <a:spcAft>
                <a:spcPts val="800"/>
              </a:spcAft>
              <a:defRPr sz="2200" b="1">
                <a:solidFill>
                  <a:srgbClr val="D93A52"/>
                </a:solidFill>
                <a:latin typeface="Arial"/>
              </a:defRPr>
            </a:pPr>
            <a:r>
              <a:t>Urgency</a:t>
            </a:r>
          </a:p>
        </p:txBody>
      </p:sp>
      <p:sp>
        <p:nvSpPr>
          <p:cNvPr id="17" name="TextBox 16"/>
          <p:cNvSpPr txBox="1"/>
          <p:nvPr/>
        </p:nvSpPr>
        <p:spPr>
          <a:xfrm>
            <a:off x="6903720" y="2697480"/>
            <a:ext cx="4389120" cy="685800"/>
          </a:xfrm>
          <a:prstGeom prst="rect">
            <a:avLst/>
          </a:prstGeom>
          <a:noFill/>
        </p:spPr>
        <p:txBody>
          <a:bodyPr wrap="square" tIns="0" bIns="0" lIns="0" rIns="0">
            <a:spAutoFit/>
          </a:bodyPr>
          <a:lstStyle/>
          <a:p>
            <a:pPr>
              <a:spcAft>
                <a:spcPts val="800"/>
              </a:spcAft>
              <a:defRPr sz="1900" b="0">
                <a:solidFill>
                  <a:srgbClr val="243047"/>
                </a:solidFill>
                <a:latin typeface="Arial"/>
              </a:defRPr>
            </a:pPr>
            <a:r>
              <a:t>The message rushes you.</a:t>
            </a:r>
          </a:p>
        </p:txBody>
      </p:sp>
      <p:sp>
        <p:nvSpPr>
          <p:cNvPr id="18" name="TextBox 17"/>
          <p:cNvSpPr txBox="1"/>
          <p:nvPr/>
        </p:nvSpPr>
        <p:spPr>
          <a:xfrm>
            <a:off x="6903720" y="3429000"/>
            <a:ext cx="4389120" cy="457200"/>
          </a:xfrm>
          <a:prstGeom prst="rect">
            <a:avLst/>
          </a:prstGeom>
          <a:noFill/>
        </p:spPr>
        <p:txBody>
          <a:bodyPr wrap="square" tIns="0" bIns="0" lIns="0" rIns="0">
            <a:spAutoFit/>
          </a:bodyPr>
          <a:lstStyle/>
          <a:p>
            <a:pPr>
              <a:spcAft>
                <a:spcPts val="800"/>
              </a:spcAft>
              <a:defRPr sz="2200" b="1">
                <a:solidFill>
                  <a:srgbClr val="7138CC"/>
                </a:solidFill>
                <a:latin typeface="Arial"/>
              </a:defRPr>
            </a:pPr>
            <a:r>
              <a:t>Sensitive request</a:t>
            </a:r>
          </a:p>
        </p:txBody>
      </p:sp>
      <p:sp>
        <p:nvSpPr>
          <p:cNvPr id="19" name="TextBox 18"/>
          <p:cNvSpPr txBox="1"/>
          <p:nvPr/>
        </p:nvSpPr>
        <p:spPr>
          <a:xfrm>
            <a:off x="6903720" y="3931920"/>
            <a:ext cx="4389120" cy="685800"/>
          </a:xfrm>
          <a:prstGeom prst="rect">
            <a:avLst/>
          </a:prstGeom>
          <a:noFill/>
        </p:spPr>
        <p:txBody>
          <a:bodyPr wrap="square" tIns="0" bIns="0" lIns="0" rIns="0">
            <a:spAutoFit/>
          </a:bodyPr>
          <a:lstStyle/>
          <a:p>
            <a:pPr>
              <a:spcAft>
                <a:spcPts val="800"/>
              </a:spcAft>
              <a:defRPr sz="1900" b="0">
                <a:solidFill>
                  <a:srgbClr val="243047"/>
                </a:solidFill>
                <a:latin typeface="Arial"/>
              </a:defRPr>
            </a:pPr>
            <a:r>
              <a:t>It asks for a password.</a:t>
            </a:r>
          </a:p>
        </p:txBody>
      </p:sp>
      <p:sp>
        <p:nvSpPr>
          <p:cNvPr id="20" name="TextBox 19"/>
          <p:cNvSpPr txBox="1"/>
          <p:nvPr/>
        </p:nvSpPr>
        <p:spPr>
          <a:xfrm>
            <a:off x="6903720" y="4663440"/>
            <a:ext cx="4389120" cy="457200"/>
          </a:xfrm>
          <a:prstGeom prst="rect">
            <a:avLst/>
          </a:prstGeom>
          <a:noFill/>
        </p:spPr>
        <p:txBody>
          <a:bodyPr wrap="square" tIns="0" bIns="0" lIns="0" rIns="0">
            <a:spAutoFit/>
          </a:bodyPr>
          <a:lstStyle/>
          <a:p>
            <a:pPr>
              <a:spcAft>
                <a:spcPts val="800"/>
              </a:spcAft>
              <a:defRPr sz="2200" b="1">
                <a:solidFill>
                  <a:srgbClr val="008A86"/>
                </a:solidFill>
                <a:latin typeface="Arial"/>
              </a:defRPr>
            </a:pPr>
            <a:r>
              <a:t>Safer response</a:t>
            </a:r>
          </a:p>
        </p:txBody>
      </p:sp>
      <p:sp>
        <p:nvSpPr>
          <p:cNvPr id="21" name="TextBox 20"/>
          <p:cNvSpPr txBox="1"/>
          <p:nvPr/>
        </p:nvSpPr>
        <p:spPr>
          <a:xfrm>
            <a:off x="6903720" y="5166359"/>
            <a:ext cx="4389120" cy="685800"/>
          </a:xfrm>
          <a:prstGeom prst="rect">
            <a:avLst/>
          </a:prstGeom>
          <a:noFill/>
        </p:spPr>
        <p:txBody>
          <a:bodyPr wrap="square" tIns="0" bIns="0" lIns="0" rIns="0">
            <a:spAutoFit/>
          </a:bodyPr>
          <a:lstStyle/>
          <a:p>
            <a:pPr>
              <a:spcAft>
                <a:spcPts val="800"/>
              </a:spcAft>
              <a:defRPr sz="1900" b="0">
                <a:solidFill>
                  <a:srgbClr val="243047"/>
                </a:solidFill>
                <a:latin typeface="Arial"/>
              </a:defRPr>
            </a:pPr>
            <a:r>
              <a:t>Open the official portal yourself.</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7138CC"/>
                </a:solidFill>
                <a:latin typeface="Arial"/>
              </a:defRPr>
            </a:pPr>
            <a:r>
              <a:t>PEOPLE CAN BE THE ENTRY POINT</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Social engineering targets trust</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7138CC"/>
                </a:solidFill>
                <a:latin typeface="Arial"/>
              </a:defRPr>
            </a:pPr>
            <a:r>
              <a:t>05</a:t>
            </a:r>
          </a:p>
        </p:txBody>
      </p:sp>
      <p:sp>
        <p:nvSpPr>
          <p:cNvPr id="8" name="TextBox 7"/>
          <p:cNvSpPr txBox="1"/>
          <p:nvPr/>
        </p:nvSpPr>
        <p:spPr>
          <a:xfrm>
            <a:off x="640080" y="1920240"/>
            <a:ext cx="10972800" cy="731520"/>
          </a:xfrm>
          <a:prstGeom prst="rect">
            <a:avLst/>
          </a:prstGeom>
          <a:noFill/>
        </p:spPr>
        <p:txBody>
          <a:bodyPr wrap="square" tIns="0" bIns="0" lIns="0" rIns="0">
            <a:spAutoFit/>
          </a:bodyPr>
          <a:lstStyle/>
          <a:p>
            <a:pPr>
              <a:spcAft>
                <a:spcPts val="800"/>
              </a:spcAft>
              <a:defRPr sz="2400" b="0">
                <a:solidFill>
                  <a:srgbClr val="243047"/>
                </a:solidFill>
                <a:latin typeface="Arial"/>
              </a:defRPr>
            </a:pPr>
            <a:r>
              <a:t>A believable story can be more dangerous than clever code.</a:t>
            </a:r>
          </a:p>
        </p:txBody>
      </p:sp>
      <p:sp>
        <p:nvSpPr>
          <p:cNvPr id="9" name="Rounded Rectangle 8"/>
          <p:cNvSpPr/>
          <p:nvPr/>
        </p:nvSpPr>
        <p:spPr>
          <a:xfrm>
            <a:off x="640080" y="2926080"/>
            <a:ext cx="3383280" cy="274320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40080" y="2926080"/>
            <a:ext cx="54864" cy="2743200"/>
          </a:xfrm>
          <a:prstGeom prst="rect">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3108960"/>
            <a:ext cx="914400" cy="548640"/>
          </a:xfrm>
          <a:prstGeom prst="rect">
            <a:avLst/>
          </a:prstGeom>
          <a:noFill/>
        </p:spPr>
        <p:txBody>
          <a:bodyPr wrap="square" tIns="0" bIns="0" lIns="0" rIns="0">
            <a:spAutoFit/>
          </a:bodyPr>
          <a:lstStyle/>
          <a:p>
            <a:pPr>
              <a:spcAft>
                <a:spcPts val="800"/>
              </a:spcAft>
              <a:defRPr sz="3000" b="1">
                <a:solidFill>
                  <a:srgbClr val="7138CC"/>
                </a:solidFill>
                <a:latin typeface="Arial"/>
              </a:defRPr>
            </a:pPr>
            <a:r>
              <a:t>01</a:t>
            </a:r>
          </a:p>
        </p:txBody>
      </p:sp>
      <p:sp>
        <p:nvSpPr>
          <p:cNvPr id="12" name="TextBox 11"/>
          <p:cNvSpPr txBox="1"/>
          <p:nvPr/>
        </p:nvSpPr>
        <p:spPr>
          <a:xfrm>
            <a:off x="868680" y="3977639"/>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Borrow authority</a:t>
            </a:r>
          </a:p>
        </p:txBody>
      </p:sp>
      <p:sp>
        <p:nvSpPr>
          <p:cNvPr id="13" name="TextBox 12"/>
          <p:cNvSpPr txBox="1"/>
          <p:nvPr/>
        </p:nvSpPr>
        <p:spPr>
          <a:xfrm>
            <a:off x="868680" y="4754880"/>
            <a:ext cx="2926080" cy="804671"/>
          </a:xfrm>
          <a:prstGeom prst="rect">
            <a:avLst/>
          </a:prstGeom>
          <a:noFill/>
        </p:spPr>
        <p:txBody>
          <a:bodyPr wrap="square" tIns="0" bIns="0" lIns="0" rIns="0">
            <a:spAutoFit/>
          </a:bodyPr>
          <a:lstStyle/>
          <a:p>
            <a:pPr>
              <a:spcAft>
                <a:spcPts val="800"/>
              </a:spcAft>
              <a:defRPr sz="1900" b="0">
                <a:solidFill>
                  <a:srgbClr val="243047"/>
                </a:solidFill>
                <a:latin typeface="Arial"/>
              </a:defRPr>
            </a:pPr>
            <a:r>
              <a:t>"I am from the help desk."</a:t>
            </a:r>
          </a:p>
        </p:txBody>
      </p:sp>
      <p:sp>
        <p:nvSpPr>
          <p:cNvPr id="14" name="Rounded Rectangle 13"/>
          <p:cNvSpPr/>
          <p:nvPr/>
        </p:nvSpPr>
        <p:spPr>
          <a:xfrm>
            <a:off x="4389120" y="2926080"/>
            <a:ext cx="3383280" cy="274320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389120" y="2926080"/>
            <a:ext cx="54864" cy="2743200"/>
          </a:xfrm>
          <a:prstGeom prst="rect">
            <a:avLst/>
          </a:prstGeom>
          <a:solidFill>
            <a:srgbClr val="D93A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617720" y="3108960"/>
            <a:ext cx="914400" cy="548640"/>
          </a:xfrm>
          <a:prstGeom prst="rect">
            <a:avLst/>
          </a:prstGeom>
          <a:noFill/>
        </p:spPr>
        <p:txBody>
          <a:bodyPr wrap="square" tIns="0" bIns="0" lIns="0" rIns="0">
            <a:spAutoFit/>
          </a:bodyPr>
          <a:lstStyle/>
          <a:p>
            <a:pPr>
              <a:spcAft>
                <a:spcPts val="800"/>
              </a:spcAft>
              <a:defRPr sz="3000" b="1">
                <a:solidFill>
                  <a:srgbClr val="D93A52"/>
                </a:solidFill>
                <a:latin typeface="Arial"/>
              </a:defRPr>
            </a:pPr>
            <a:r>
              <a:t>02</a:t>
            </a:r>
          </a:p>
        </p:txBody>
      </p:sp>
      <p:sp>
        <p:nvSpPr>
          <p:cNvPr id="17" name="TextBox 16"/>
          <p:cNvSpPr txBox="1"/>
          <p:nvPr/>
        </p:nvSpPr>
        <p:spPr>
          <a:xfrm>
            <a:off x="4617720" y="3977639"/>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Create pressure</a:t>
            </a:r>
          </a:p>
        </p:txBody>
      </p:sp>
      <p:sp>
        <p:nvSpPr>
          <p:cNvPr id="18" name="TextBox 17"/>
          <p:cNvSpPr txBox="1"/>
          <p:nvPr/>
        </p:nvSpPr>
        <p:spPr>
          <a:xfrm>
            <a:off x="4617720" y="4754880"/>
            <a:ext cx="2926080" cy="804671"/>
          </a:xfrm>
          <a:prstGeom prst="rect">
            <a:avLst/>
          </a:prstGeom>
          <a:noFill/>
        </p:spPr>
        <p:txBody>
          <a:bodyPr wrap="square" tIns="0" bIns="0" lIns="0" rIns="0">
            <a:spAutoFit/>
          </a:bodyPr>
          <a:lstStyle/>
          <a:p>
            <a:pPr>
              <a:spcAft>
                <a:spcPts val="800"/>
              </a:spcAft>
              <a:defRPr sz="1900" b="0">
                <a:solidFill>
                  <a:srgbClr val="243047"/>
                </a:solidFill>
                <a:latin typeface="Arial"/>
              </a:defRPr>
            </a:pPr>
            <a:r>
              <a:t>"Do this before the deadline."</a:t>
            </a:r>
          </a:p>
        </p:txBody>
      </p:sp>
      <p:sp>
        <p:nvSpPr>
          <p:cNvPr id="19" name="Rounded Rectangle 18"/>
          <p:cNvSpPr/>
          <p:nvPr/>
        </p:nvSpPr>
        <p:spPr>
          <a:xfrm>
            <a:off x="8138160" y="2926080"/>
            <a:ext cx="3383280" cy="274320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8138160" y="2926080"/>
            <a:ext cx="54864" cy="2743200"/>
          </a:xfrm>
          <a:prstGeom prst="rect">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366760" y="3108960"/>
            <a:ext cx="914400" cy="548640"/>
          </a:xfrm>
          <a:prstGeom prst="rect">
            <a:avLst/>
          </a:prstGeom>
          <a:noFill/>
        </p:spPr>
        <p:txBody>
          <a:bodyPr wrap="square" tIns="0" bIns="0" lIns="0" rIns="0">
            <a:spAutoFit/>
          </a:bodyPr>
          <a:lstStyle/>
          <a:p>
            <a:pPr>
              <a:spcAft>
                <a:spcPts val="800"/>
              </a:spcAft>
              <a:defRPr sz="3000" b="1">
                <a:solidFill>
                  <a:srgbClr val="2667FF"/>
                </a:solidFill>
                <a:latin typeface="Arial"/>
              </a:defRPr>
            </a:pPr>
            <a:r>
              <a:t>03</a:t>
            </a:r>
          </a:p>
        </p:txBody>
      </p:sp>
      <p:sp>
        <p:nvSpPr>
          <p:cNvPr id="22" name="TextBox 21"/>
          <p:cNvSpPr txBox="1"/>
          <p:nvPr/>
        </p:nvSpPr>
        <p:spPr>
          <a:xfrm>
            <a:off x="8366760" y="3977639"/>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Ask for access</a:t>
            </a:r>
          </a:p>
        </p:txBody>
      </p:sp>
      <p:sp>
        <p:nvSpPr>
          <p:cNvPr id="23" name="TextBox 22"/>
          <p:cNvSpPr txBox="1"/>
          <p:nvPr/>
        </p:nvSpPr>
        <p:spPr>
          <a:xfrm>
            <a:off x="8366760" y="4754880"/>
            <a:ext cx="2926080" cy="804671"/>
          </a:xfrm>
          <a:prstGeom prst="rect">
            <a:avLst/>
          </a:prstGeom>
          <a:noFill/>
        </p:spPr>
        <p:txBody>
          <a:bodyPr wrap="square" tIns="0" bIns="0" lIns="0" rIns="0">
            <a:spAutoFit/>
          </a:bodyPr>
          <a:lstStyle/>
          <a:p>
            <a:pPr>
              <a:spcAft>
                <a:spcPts val="800"/>
              </a:spcAft>
              <a:defRPr sz="1900" b="0">
                <a:solidFill>
                  <a:srgbClr val="243047"/>
                </a:solidFill>
                <a:latin typeface="Arial"/>
              </a:defRPr>
            </a:pPr>
            <a:r>
              <a:t>"Tell me the login code."</a:t>
            </a:r>
          </a:p>
        </p:txBody>
      </p:sp>
      <p:sp>
        <p:nvSpPr>
          <p:cNvPr id="24" name="TextBox 23"/>
          <p:cNvSpPr txBox="1"/>
          <p:nvPr/>
        </p:nvSpPr>
        <p:spPr>
          <a:xfrm>
            <a:off x="731520" y="5897880"/>
            <a:ext cx="10972800" cy="365760"/>
          </a:xfrm>
          <a:prstGeom prst="rect">
            <a:avLst/>
          </a:prstGeom>
          <a:noFill/>
        </p:spPr>
        <p:txBody>
          <a:bodyPr wrap="square" tIns="0" bIns="0" lIns="0" rIns="0">
            <a:spAutoFit/>
          </a:bodyPr>
          <a:lstStyle/>
          <a:p>
            <a:pPr>
              <a:spcAft>
                <a:spcPts val="800"/>
              </a:spcAft>
              <a:defRPr sz="2000" b="1">
                <a:solidFill>
                  <a:srgbClr val="008A86"/>
                </a:solidFill>
                <a:latin typeface="Arial"/>
              </a:defRPr>
            </a:pPr>
            <a:r>
              <a:t>Verify the person through a contact route you already trust.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2667FF"/>
                </a:solidFill>
                <a:latin typeface="Arial"/>
              </a:defRPr>
            </a:pPr>
            <a:r>
              <a:t>ONE LEAK SHOULD NOT UNLOCK EVERYTHING</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Passwords: long, random, unique</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2667FF"/>
                </a:solidFill>
                <a:latin typeface="Arial"/>
              </a:defRPr>
            </a:pPr>
            <a:r>
              <a:t>06</a:t>
            </a:r>
          </a:p>
        </p:txBody>
      </p:sp>
      <p:sp>
        <p:nvSpPr>
          <p:cNvPr id="8" name="Rounded Rectangle 7"/>
          <p:cNvSpPr/>
          <p:nvPr/>
        </p:nvSpPr>
        <p:spPr>
          <a:xfrm>
            <a:off x="640080" y="2011680"/>
            <a:ext cx="3840480" cy="4023360"/>
          </a:xfrm>
          <a:prstGeom prst="roundRect">
            <a:avLst>
              <a:gd name="adj" fmla="val 12000"/>
            </a:avLst>
          </a:prstGeom>
          <a:solidFill>
            <a:srgbClr val="1421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2423160"/>
            <a:ext cx="3291840" cy="1143000"/>
          </a:xfrm>
          <a:prstGeom prst="rect">
            <a:avLst/>
          </a:prstGeom>
          <a:noFill/>
        </p:spPr>
        <p:txBody>
          <a:bodyPr wrap="square" tIns="0" bIns="0" lIns="0" rIns="0">
            <a:spAutoFit/>
          </a:bodyPr>
          <a:lstStyle/>
          <a:p>
            <a:pPr>
              <a:spcAft>
                <a:spcPts val="800"/>
              </a:spcAft>
              <a:defRPr sz="6600" b="1">
                <a:solidFill>
                  <a:srgbClr val="FFFFFF"/>
                </a:solidFill>
                <a:latin typeface="Arial"/>
              </a:defRPr>
            </a:pPr>
            <a:r>
              <a:t>16+</a:t>
            </a:r>
          </a:p>
        </p:txBody>
      </p:sp>
      <p:sp>
        <p:nvSpPr>
          <p:cNvPr id="10" name="TextBox 9"/>
          <p:cNvSpPr txBox="1"/>
          <p:nvPr/>
        </p:nvSpPr>
        <p:spPr>
          <a:xfrm>
            <a:off x="914400" y="3749039"/>
            <a:ext cx="3291840" cy="548640"/>
          </a:xfrm>
          <a:prstGeom prst="rect">
            <a:avLst/>
          </a:prstGeom>
          <a:noFill/>
        </p:spPr>
        <p:txBody>
          <a:bodyPr wrap="square" tIns="0" bIns="0" lIns="0" rIns="0">
            <a:spAutoFit/>
          </a:bodyPr>
          <a:lstStyle/>
          <a:p>
            <a:pPr>
              <a:spcAft>
                <a:spcPts val="800"/>
              </a:spcAft>
              <a:defRPr sz="2500" b="0">
                <a:solidFill>
                  <a:srgbClr val="FFFFFF"/>
                </a:solidFill>
                <a:latin typeface="Arial"/>
              </a:defRPr>
            </a:pPr>
            <a:r>
              <a:t>characters</a:t>
            </a:r>
          </a:p>
        </p:txBody>
      </p:sp>
      <p:sp>
        <p:nvSpPr>
          <p:cNvPr id="11" name="TextBox 10"/>
          <p:cNvSpPr txBox="1"/>
          <p:nvPr/>
        </p:nvSpPr>
        <p:spPr>
          <a:xfrm>
            <a:off x="914400" y="4754880"/>
            <a:ext cx="3291840" cy="914400"/>
          </a:xfrm>
          <a:prstGeom prst="rect">
            <a:avLst/>
          </a:prstGeom>
          <a:noFill/>
        </p:spPr>
        <p:txBody>
          <a:bodyPr wrap="square" tIns="0" bIns="0" lIns="0" rIns="0">
            <a:spAutoFit/>
          </a:bodyPr>
          <a:lstStyle/>
          <a:p>
            <a:pPr>
              <a:spcAft>
                <a:spcPts val="800"/>
              </a:spcAft>
              <a:defRPr sz="1900" b="0">
                <a:solidFill>
                  <a:srgbClr val="BBC8DD"/>
                </a:solidFill>
                <a:latin typeface="Arial"/>
              </a:defRPr>
            </a:pPr>
            <a:r>
              <a:t>CISA recommends at least 16.</a:t>
            </a:r>
          </a:p>
        </p:txBody>
      </p:sp>
      <p:sp>
        <p:nvSpPr>
          <p:cNvPr id="12" name="TextBox 11"/>
          <p:cNvSpPr txBox="1"/>
          <p:nvPr/>
        </p:nvSpPr>
        <p:spPr>
          <a:xfrm>
            <a:off x="5074920" y="2286000"/>
            <a:ext cx="5943600" cy="457200"/>
          </a:xfrm>
          <a:prstGeom prst="rect">
            <a:avLst/>
          </a:prstGeom>
          <a:noFill/>
        </p:spPr>
        <p:txBody>
          <a:bodyPr wrap="square" tIns="0" bIns="0" lIns="0" rIns="0">
            <a:spAutoFit/>
          </a:bodyPr>
          <a:lstStyle/>
          <a:p>
            <a:pPr>
              <a:spcAft>
                <a:spcPts val="800"/>
              </a:spcAft>
              <a:defRPr sz="2200" b="1">
                <a:solidFill>
                  <a:srgbClr val="2667FF"/>
                </a:solidFill>
                <a:latin typeface="Arial"/>
              </a:defRPr>
            </a:pPr>
            <a:r>
              <a:t>LONG</a:t>
            </a:r>
          </a:p>
        </p:txBody>
      </p:sp>
      <p:sp>
        <p:nvSpPr>
          <p:cNvPr id="13" name="TextBox 12"/>
          <p:cNvSpPr txBox="1"/>
          <p:nvPr/>
        </p:nvSpPr>
        <p:spPr>
          <a:xfrm>
            <a:off x="5074920" y="2788920"/>
            <a:ext cx="5943600" cy="640080"/>
          </a:xfrm>
          <a:prstGeom prst="rect">
            <a:avLst/>
          </a:prstGeom>
          <a:noFill/>
        </p:spPr>
        <p:txBody>
          <a:bodyPr wrap="square" tIns="0" bIns="0" lIns="0" rIns="0">
            <a:spAutoFit/>
          </a:bodyPr>
          <a:lstStyle/>
          <a:p>
            <a:pPr>
              <a:spcAft>
                <a:spcPts val="800"/>
              </a:spcAft>
              <a:defRPr sz="2000" b="0">
                <a:solidFill>
                  <a:srgbClr val="243047"/>
                </a:solidFill>
                <a:latin typeface="Arial"/>
              </a:defRPr>
            </a:pPr>
            <a:r>
              <a:t>Use a long password or passphrase.</a:t>
            </a:r>
          </a:p>
        </p:txBody>
      </p:sp>
      <p:sp>
        <p:nvSpPr>
          <p:cNvPr id="14" name="TextBox 13"/>
          <p:cNvSpPr txBox="1"/>
          <p:nvPr/>
        </p:nvSpPr>
        <p:spPr>
          <a:xfrm>
            <a:off x="5074920" y="3520440"/>
            <a:ext cx="5943600" cy="457200"/>
          </a:xfrm>
          <a:prstGeom prst="rect">
            <a:avLst/>
          </a:prstGeom>
          <a:noFill/>
        </p:spPr>
        <p:txBody>
          <a:bodyPr wrap="square" tIns="0" bIns="0" lIns="0" rIns="0">
            <a:spAutoFit/>
          </a:bodyPr>
          <a:lstStyle/>
          <a:p>
            <a:pPr>
              <a:spcAft>
                <a:spcPts val="800"/>
              </a:spcAft>
              <a:defRPr sz="2200" b="1">
                <a:solidFill>
                  <a:srgbClr val="7138CC"/>
                </a:solidFill>
                <a:latin typeface="Arial"/>
              </a:defRPr>
            </a:pPr>
            <a:r>
              <a:t>RANDOM</a:t>
            </a:r>
          </a:p>
        </p:txBody>
      </p:sp>
      <p:sp>
        <p:nvSpPr>
          <p:cNvPr id="15" name="TextBox 14"/>
          <p:cNvSpPr txBox="1"/>
          <p:nvPr/>
        </p:nvSpPr>
        <p:spPr>
          <a:xfrm>
            <a:off x="5074920" y="4023360"/>
            <a:ext cx="5943600" cy="640080"/>
          </a:xfrm>
          <a:prstGeom prst="rect">
            <a:avLst/>
          </a:prstGeom>
          <a:noFill/>
        </p:spPr>
        <p:txBody>
          <a:bodyPr wrap="square" tIns="0" bIns="0" lIns="0" rIns="0">
            <a:spAutoFit/>
          </a:bodyPr>
          <a:lstStyle/>
          <a:p>
            <a:pPr>
              <a:spcAft>
                <a:spcPts val="800"/>
              </a:spcAft>
              <a:defRPr sz="2000" b="0">
                <a:solidFill>
                  <a:srgbClr val="243047"/>
                </a:solidFill>
                <a:latin typeface="Arial"/>
              </a:defRPr>
            </a:pPr>
            <a:r>
              <a:t>Avoid birthdays and predictable patterns.</a:t>
            </a:r>
          </a:p>
        </p:txBody>
      </p:sp>
      <p:sp>
        <p:nvSpPr>
          <p:cNvPr id="16" name="TextBox 15"/>
          <p:cNvSpPr txBox="1"/>
          <p:nvPr/>
        </p:nvSpPr>
        <p:spPr>
          <a:xfrm>
            <a:off x="5074920" y="4754880"/>
            <a:ext cx="5943600" cy="457200"/>
          </a:xfrm>
          <a:prstGeom prst="rect">
            <a:avLst/>
          </a:prstGeom>
          <a:noFill/>
        </p:spPr>
        <p:txBody>
          <a:bodyPr wrap="square" tIns="0" bIns="0" lIns="0" rIns="0">
            <a:spAutoFit/>
          </a:bodyPr>
          <a:lstStyle/>
          <a:p>
            <a:pPr>
              <a:spcAft>
                <a:spcPts val="800"/>
              </a:spcAft>
              <a:defRPr sz="2200" b="1">
                <a:solidFill>
                  <a:srgbClr val="008A86"/>
                </a:solidFill>
                <a:latin typeface="Arial"/>
              </a:defRPr>
            </a:pPr>
            <a:r>
              <a:t>UNIQUE</a:t>
            </a:r>
          </a:p>
        </p:txBody>
      </p:sp>
      <p:sp>
        <p:nvSpPr>
          <p:cNvPr id="17" name="TextBox 16"/>
          <p:cNvSpPr txBox="1"/>
          <p:nvPr/>
        </p:nvSpPr>
        <p:spPr>
          <a:xfrm>
            <a:off x="5074920" y="5257800"/>
            <a:ext cx="5943600" cy="640080"/>
          </a:xfrm>
          <a:prstGeom prst="rect">
            <a:avLst/>
          </a:prstGeom>
          <a:noFill/>
        </p:spPr>
        <p:txBody>
          <a:bodyPr wrap="square" tIns="0" bIns="0" lIns="0" rIns="0">
            <a:spAutoFit/>
          </a:bodyPr>
          <a:lstStyle/>
          <a:p>
            <a:pPr>
              <a:spcAft>
                <a:spcPts val="800"/>
              </a:spcAft>
              <a:defRPr sz="2000" b="0">
                <a:solidFill>
                  <a:srgbClr val="243047"/>
                </a:solidFill>
                <a:latin typeface="Arial"/>
              </a:defRPr>
            </a:pPr>
            <a:r>
              <a:t>Use a different password for each account.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008A86"/>
                </a:solidFill>
                <a:latin typeface="Arial"/>
              </a:defRPr>
            </a:pPr>
            <a:r>
              <a:t>A PASSWORD IS ONLY ONE LAYER</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2FA: add a second check</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008A86"/>
                </a:solidFill>
                <a:latin typeface="Arial"/>
              </a:defRPr>
            </a:pPr>
            <a:r>
              <a:t>07</a:t>
            </a:r>
          </a:p>
        </p:txBody>
      </p:sp>
      <p:sp>
        <p:nvSpPr>
          <p:cNvPr id="8" name="Rounded Rectangle 7"/>
          <p:cNvSpPr/>
          <p:nvPr/>
        </p:nvSpPr>
        <p:spPr>
          <a:xfrm>
            <a:off x="1517904" y="2377440"/>
            <a:ext cx="713232" cy="891540"/>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1627632" y="2514600"/>
            <a:ext cx="493776" cy="548640"/>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1298448" y="2926080"/>
            <a:ext cx="1152144" cy="864108"/>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1819656" y="3172968"/>
            <a:ext cx="123444" cy="329184"/>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5303520" y="2286000"/>
            <a:ext cx="891540" cy="1440180"/>
          </a:xfrm>
          <a:prstGeom prst="roundRect">
            <a:avLst>
              <a:gd name="adj" fmla="val 12000"/>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5399532" y="2423160"/>
            <a:ext cx="699516" cy="1069848"/>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5687568" y="3561588"/>
            <a:ext cx="123444" cy="9601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509760" y="2514600"/>
            <a:ext cx="1280160" cy="1280160"/>
          </a:xfrm>
          <a:prstGeom prst="ellipse">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6" name="Connector 15"/>
          <p:cNvCxnSpPr/>
          <p:nvPr/>
        </p:nvCxnSpPr>
        <p:spPr>
          <a:xfrm>
            <a:off x="9804196" y="3180283"/>
            <a:ext cx="256032" cy="256032"/>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V="1">
            <a:off x="10060228" y="2898648"/>
            <a:ext cx="448056" cy="537667"/>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22960" y="4114800"/>
            <a:ext cx="3017520" cy="640080"/>
          </a:xfrm>
          <a:prstGeom prst="rect">
            <a:avLst/>
          </a:prstGeom>
          <a:noFill/>
        </p:spPr>
        <p:txBody>
          <a:bodyPr wrap="square" tIns="0" bIns="0" lIns="0" rIns="0">
            <a:spAutoFit/>
          </a:bodyPr>
          <a:lstStyle/>
          <a:p>
            <a:pPr>
              <a:spcAft>
                <a:spcPts val="800"/>
              </a:spcAft>
              <a:defRPr sz="2200" b="1">
                <a:solidFill>
                  <a:srgbClr val="7138CC"/>
                </a:solidFill>
                <a:latin typeface="Arial"/>
              </a:defRPr>
            </a:pPr>
            <a:r>
              <a:t>Something you know</a:t>
            </a:r>
          </a:p>
        </p:txBody>
      </p:sp>
      <p:sp>
        <p:nvSpPr>
          <p:cNvPr id="19" name="TextBox 18"/>
          <p:cNvSpPr txBox="1"/>
          <p:nvPr/>
        </p:nvSpPr>
        <p:spPr>
          <a:xfrm>
            <a:off x="822960" y="4800600"/>
            <a:ext cx="3017520" cy="548640"/>
          </a:xfrm>
          <a:prstGeom prst="rect">
            <a:avLst/>
          </a:prstGeom>
          <a:noFill/>
        </p:spPr>
        <p:txBody>
          <a:bodyPr wrap="square" tIns="0" bIns="0" lIns="0" rIns="0">
            <a:spAutoFit/>
          </a:bodyPr>
          <a:lstStyle/>
          <a:p>
            <a:pPr>
              <a:spcAft>
                <a:spcPts val="800"/>
              </a:spcAft>
              <a:defRPr sz="2000" b="0">
                <a:solidFill>
                  <a:srgbClr val="243047"/>
                </a:solidFill>
                <a:latin typeface="Arial"/>
              </a:defRPr>
            </a:pPr>
            <a:r>
              <a:t>Your password</a:t>
            </a:r>
          </a:p>
        </p:txBody>
      </p:sp>
      <p:sp>
        <p:nvSpPr>
          <p:cNvPr id="20" name="TextBox 19"/>
          <p:cNvSpPr txBox="1"/>
          <p:nvPr/>
        </p:nvSpPr>
        <p:spPr>
          <a:xfrm>
            <a:off x="3794760" y="2880360"/>
            <a:ext cx="914400" cy="731520"/>
          </a:xfrm>
          <a:prstGeom prst="rect">
            <a:avLst/>
          </a:prstGeom>
          <a:noFill/>
        </p:spPr>
        <p:txBody>
          <a:bodyPr wrap="square" tIns="0" bIns="0" lIns="0" rIns="0">
            <a:spAutoFit/>
          </a:bodyPr>
          <a:lstStyle/>
          <a:p>
            <a:pPr>
              <a:spcAft>
                <a:spcPts val="800"/>
              </a:spcAft>
              <a:defRPr sz="4400" b="1">
                <a:solidFill>
                  <a:srgbClr val="F49A26"/>
                </a:solidFill>
                <a:latin typeface="Arial"/>
              </a:defRPr>
            </a:pPr>
            <a:r>
              <a:t>+</a:t>
            </a:r>
          </a:p>
        </p:txBody>
      </p:sp>
      <p:sp>
        <p:nvSpPr>
          <p:cNvPr id="21" name="TextBox 20"/>
          <p:cNvSpPr txBox="1"/>
          <p:nvPr/>
        </p:nvSpPr>
        <p:spPr>
          <a:xfrm>
            <a:off x="4663440" y="4114800"/>
            <a:ext cx="3063240" cy="640080"/>
          </a:xfrm>
          <a:prstGeom prst="rect">
            <a:avLst/>
          </a:prstGeom>
          <a:noFill/>
        </p:spPr>
        <p:txBody>
          <a:bodyPr wrap="square" tIns="0" bIns="0" lIns="0" rIns="0">
            <a:spAutoFit/>
          </a:bodyPr>
          <a:lstStyle/>
          <a:p>
            <a:pPr>
              <a:spcAft>
                <a:spcPts val="800"/>
              </a:spcAft>
              <a:defRPr sz="2200" b="1">
                <a:solidFill>
                  <a:srgbClr val="2667FF"/>
                </a:solidFill>
                <a:latin typeface="Arial"/>
              </a:defRPr>
            </a:pPr>
            <a:r>
              <a:t>Something you have</a:t>
            </a:r>
          </a:p>
        </p:txBody>
      </p:sp>
      <p:sp>
        <p:nvSpPr>
          <p:cNvPr id="22" name="TextBox 21"/>
          <p:cNvSpPr txBox="1"/>
          <p:nvPr/>
        </p:nvSpPr>
        <p:spPr>
          <a:xfrm>
            <a:off x="4663440" y="4800600"/>
            <a:ext cx="3063240" cy="914400"/>
          </a:xfrm>
          <a:prstGeom prst="rect">
            <a:avLst/>
          </a:prstGeom>
          <a:noFill/>
        </p:spPr>
        <p:txBody>
          <a:bodyPr wrap="square" tIns="0" bIns="0" lIns="0" rIns="0">
            <a:spAutoFit/>
          </a:bodyPr>
          <a:lstStyle/>
          <a:p>
            <a:pPr>
              <a:spcAft>
                <a:spcPts val="800"/>
              </a:spcAft>
              <a:defRPr sz="2000" b="0">
                <a:solidFill>
                  <a:srgbClr val="243047"/>
                </a:solidFill>
                <a:latin typeface="Arial"/>
              </a:defRPr>
            </a:pPr>
            <a:r>
              <a:t>An authenticator or security key</a:t>
            </a:r>
          </a:p>
        </p:txBody>
      </p:sp>
      <p:sp>
        <p:nvSpPr>
          <p:cNvPr id="23" name="TextBox 22"/>
          <p:cNvSpPr txBox="1"/>
          <p:nvPr/>
        </p:nvSpPr>
        <p:spPr>
          <a:xfrm>
            <a:off x="7909560" y="2880360"/>
            <a:ext cx="914400" cy="731520"/>
          </a:xfrm>
          <a:prstGeom prst="rect">
            <a:avLst/>
          </a:prstGeom>
          <a:noFill/>
        </p:spPr>
        <p:txBody>
          <a:bodyPr wrap="square" tIns="0" bIns="0" lIns="0" rIns="0">
            <a:spAutoFit/>
          </a:bodyPr>
          <a:lstStyle/>
          <a:p>
            <a:pPr>
              <a:spcAft>
                <a:spcPts val="800"/>
              </a:spcAft>
              <a:defRPr sz="4400" b="1">
                <a:solidFill>
                  <a:srgbClr val="F49A26"/>
                </a:solidFill>
                <a:latin typeface="Arial"/>
              </a:defRPr>
            </a:pPr>
            <a:r>
              <a:t>=</a:t>
            </a:r>
          </a:p>
        </p:txBody>
      </p:sp>
      <p:sp>
        <p:nvSpPr>
          <p:cNvPr id="24" name="TextBox 23"/>
          <p:cNvSpPr txBox="1"/>
          <p:nvPr/>
        </p:nvSpPr>
        <p:spPr>
          <a:xfrm>
            <a:off x="8823960" y="4114800"/>
            <a:ext cx="2743200" cy="731520"/>
          </a:xfrm>
          <a:prstGeom prst="rect">
            <a:avLst/>
          </a:prstGeom>
          <a:noFill/>
        </p:spPr>
        <p:txBody>
          <a:bodyPr wrap="square" tIns="0" bIns="0" lIns="0" rIns="0">
            <a:spAutoFit/>
          </a:bodyPr>
          <a:lstStyle/>
          <a:p>
            <a:pPr>
              <a:spcAft>
                <a:spcPts val="800"/>
              </a:spcAft>
              <a:defRPr sz="2200" b="1">
                <a:solidFill>
                  <a:srgbClr val="008A86"/>
                </a:solidFill>
                <a:latin typeface="Arial"/>
              </a:defRPr>
            </a:pPr>
            <a:r>
              <a:t>A stronger login</a:t>
            </a:r>
          </a:p>
        </p:txBody>
      </p:sp>
      <p:sp>
        <p:nvSpPr>
          <p:cNvPr id="25" name="TextBox 24"/>
          <p:cNvSpPr txBox="1"/>
          <p:nvPr/>
        </p:nvSpPr>
        <p:spPr>
          <a:xfrm>
            <a:off x="822960" y="5943600"/>
            <a:ext cx="10972800" cy="320040"/>
          </a:xfrm>
          <a:prstGeom prst="rect">
            <a:avLst/>
          </a:prstGeom>
          <a:noFill/>
        </p:spPr>
        <p:txBody>
          <a:bodyPr wrap="square" tIns="0" bIns="0" lIns="0" rIns="0">
            <a:spAutoFit/>
          </a:bodyPr>
          <a:lstStyle/>
          <a:p>
            <a:pPr>
              <a:spcAft>
                <a:spcPts val="800"/>
              </a:spcAft>
              <a:defRPr sz="1900" b="1">
                <a:solidFill>
                  <a:srgbClr val="14213D"/>
                </a:solidFill>
                <a:latin typeface="Arial"/>
              </a:defRPr>
            </a:pPr>
            <a:r>
              <a:t>Turn it on for email first. Keep recovery codes private.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2667FF"/>
                </a:solidFill>
                <a:latin typeface="Arial"/>
              </a:defRPr>
            </a:pPr>
            <a:r>
              <a:t>MAKE SAFETY ROUTINE</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Small habits that help every day</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2667FF"/>
                </a:solidFill>
                <a:latin typeface="Arial"/>
              </a:defRPr>
            </a:pPr>
            <a:r>
              <a:t>08</a:t>
            </a:r>
          </a:p>
        </p:txBody>
      </p:sp>
      <p:sp>
        <p:nvSpPr>
          <p:cNvPr id="8" name="Rounded Rectangle 7"/>
          <p:cNvSpPr/>
          <p:nvPr/>
        </p:nvSpPr>
        <p:spPr>
          <a:xfrm>
            <a:off x="640080" y="1965960"/>
            <a:ext cx="5303520" cy="1874519"/>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50975" y="2240279"/>
            <a:ext cx="416051" cy="672084"/>
          </a:xfrm>
          <a:prstGeom prst="roundRect">
            <a:avLst>
              <a:gd name="adj" fmla="val 12000"/>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95781" y="2304287"/>
            <a:ext cx="326440" cy="499262"/>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30198" y="2835554"/>
            <a:ext cx="57607" cy="44805"/>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691639" y="2194560"/>
            <a:ext cx="3977639" cy="640080"/>
          </a:xfrm>
          <a:prstGeom prst="rect">
            <a:avLst/>
          </a:prstGeom>
          <a:noFill/>
        </p:spPr>
        <p:txBody>
          <a:bodyPr wrap="square" tIns="0" bIns="0" lIns="0" rIns="0">
            <a:spAutoFit/>
          </a:bodyPr>
          <a:lstStyle/>
          <a:p>
            <a:pPr>
              <a:spcAft>
                <a:spcPts val="800"/>
              </a:spcAft>
              <a:defRPr sz="2200" b="1">
                <a:solidFill>
                  <a:srgbClr val="2667FF"/>
                </a:solidFill>
                <a:latin typeface="Arial"/>
              </a:defRPr>
            </a:pPr>
            <a:r>
              <a:t>Install updates</a:t>
            </a:r>
          </a:p>
        </p:txBody>
      </p:sp>
      <p:sp>
        <p:nvSpPr>
          <p:cNvPr id="13" name="TextBox 12"/>
          <p:cNvSpPr txBox="1"/>
          <p:nvPr/>
        </p:nvSpPr>
        <p:spPr>
          <a:xfrm>
            <a:off x="1691639" y="2880360"/>
            <a:ext cx="3931920" cy="822960"/>
          </a:xfrm>
          <a:prstGeom prst="rect">
            <a:avLst/>
          </a:prstGeom>
          <a:noFill/>
        </p:spPr>
        <p:txBody>
          <a:bodyPr wrap="square" tIns="0" bIns="0" lIns="0" rIns="0">
            <a:spAutoFit/>
          </a:bodyPr>
          <a:lstStyle/>
          <a:p>
            <a:pPr>
              <a:spcAft>
                <a:spcPts val="800"/>
              </a:spcAft>
              <a:defRPr sz="1900" b="0">
                <a:solidFill>
                  <a:srgbClr val="243047"/>
                </a:solidFill>
                <a:latin typeface="Arial"/>
              </a:defRPr>
            </a:pPr>
            <a:r>
              <a:t>Let security fixes reach your device.</a:t>
            </a:r>
          </a:p>
        </p:txBody>
      </p:sp>
      <p:sp>
        <p:nvSpPr>
          <p:cNvPr id="14" name="Rounded Rectangle 13"/>
          <p:cNvSpPr/>
          <p:nvPr/>
        </p:nvSpPr>
        <p:spPr>
          <a:xfrm>
            <a:off x="6217920" y="1965960"/>
            <a:ext cx="5303520" cy="1874519"/>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400800" y="2336291"/>
            <a:ext cx="640080" cy="448055"/>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6" name="Connector 15"/>
          <p:cNvCxnSpPr/>
          <p:nvPr/>
        </p:nvCxnSpPr>
        <p:spPr>
          <a:xfrm>
            <a:off x="6452006" y="2400299"/>
            <a:ext cx="268834" cy="192025"/>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V="1">
            <a:off x="6720840" y="2400299"/>
            <a:ext cx="268833" cy="192025"/>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7269479" y="2194560"/>
            <a:ext cx="3977639" cy="640080"/>
          </a:xfrm>
          <a:prstGeom prst="rect">
            <a:avLst/>
          </a:prstGeom>
          <a:noFill/>
        </p:spPr>
        <p:txBody>
          <a:bodyPr wrap="square" tIns="0" bIns="0" lIns="0" rIns="0">
            <a:spAutoFit/>
          </a:bodyPr>
          <a:lstStyle/>
          <a:p>
            <a:pPr>
              <a:spcAft>
                <a:spcPts val="800"/>
              </a:spcAft>
              <a:defRPr sz="2200" b="1">
                <a:solidFill>
                  <a:srgbClr val="7138CC"/>
                </a:solidFill>
                <a:latin typeface="Arial"/>
              </a:defRPr>
            </a:pPr>
            <a:r>
              <a:t>Check before clicking</a:t>
            </a:r>
          </a:p>
        </p:txBody>
      </p:sp>
      <p:sp>
        <p:nvSpPr>
          <p:cNvPr id="19" name="TextBox 18"/>
          <p:cNvSpPr txBox="1"/>
          <p:nvPr/>
        </p:nvSpPr>
        <p:spPr>
          <a:xfrm>
            <a:off x="7269479" y="2880360"/>
            <a:ext cx="3931920" cy="822960"/>
          </a:xfrm>
          <a:prstGeom prst="rect">
            <a:avLst/>
          </a:prstGeom>
          <a:noFill/>
        </p:spPr>
        <p:txBody>
          <a:bodyPr wrap="square" tIns="0" bIns="0" lIns="0" rIns="0">
            <a:spAutoFit/>
          </a:bodyPr>
          <a:lstStyle/>
          <a:p>
            <a:pPr>
              <a:spcAft>
                <a:spcPts val="800"/>
              </a:spcAft>
              <a:defRPr sz="1900" b="0">
                <a:solidFill>
                  <a:srgbClr val="243047"/>
                </a:solidFill>
                <a:latin typeface="Arial"/>
              </a:defRPr>
            </a:pPr>
            <a:r>
              <a:t>Verify odd requests outside the message.</a:t>
            </a:r>
          </a:p>
        </p:txBody>
      </p:sp>
      <p:sp>
        <p:nvSpPr>
          <p:cNvPr id="20" name="Rounded Rectangle 19"/>
          <p:cNvSpPr/>
          <p:nvPr/>
        </p:nvSpPr>
        <p:spPr>
          <a:xfrm>
            <a:off x="640080" y="4069080"/>
            <a:ext cx="5303520" cy="1874519"/>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76579" y="4343400"/>
            <a:ext cx="332841" cy="416051"/>
          </a:xfrm>
          <a:prstGeom prst="roundRect">
            <a:avLst>
              <a:gd name="adj" fmla="val 12000"/>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1027785" y="4407408"/>
            <a:ext cx="230428" cy="256031"/>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874166" y="4599432"/>
            <a:ext cx="537667" cy="403250"/>
          </a:xfrm>
          <a:prstGeom prst="roundRect">
            <a:avLst>
              <a:gd name="adj" fmla="val 12000"/>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1117396" y="4714646"/>
            <a:ext cx="57607" cy="153619"/>
          </a:xfrm>
          <a:prstGeom prst="roundRect">
            <a:avLst>
              <a:gd name="adj" fmla="val 12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691639" y="4297680"/>
            <a:ext cx="3977639" cy="640080"/>
          </a:xfrm>
          <a:prstGeom prst="rect">
            <a:avLst/>
          </a:prstGeom>
          <a:noFill/>
        </p:spPr>
        <p:txBody>
          <a:bodyPr wrap="square" tIns="0" bIns="0" lIns="0" rIns="0">
            <a:spAutoFit/>
          </a:bodyPr>
          <a:lstStyle/>
          <a:p>
            <a:pPr>
              <a:spcAft>
                <a:spcPts val="800"/>
              </a:spcAft>
              <a:defRPr sz="2200" b="1">
                <a:solidFill>
                  <a:srgbClr val="008A86"/>
                </a:solidFill>
                <a:latin typeface="Arial"/>
              </a:defRPr>
            </a:pPr>
            <a:r>
              <a:t>Use a password manager</a:t>
            </a:r>
          </a:p>
        </p:txBody>
      </p:sp>
      <p:sp>
        <p:nvSpPr>
          <p:cNvPr id="26" name="TextBox 25"/>
          <p:cNvSpPr txBox="1"/>
          <p:nvPr/>
        </p:nvSpPr>
        <p:spPr>
          <a:xfrm>
            <a:off x="1691639" y="4983480"/>
            <a:ext cx="3931920" cy="822960"/>
          </a:xfrm>
          <a:prstGeom prst="rect">
            <a:avLst/>
          </a:prstGeom>
          <a:noFill/>
        </p:spPr>
        <p:txBody>
          <a:bodyPr wrap="square" tIns="0" bIns="0" lIns="0" rIns="0">
            <a:spAutoFit/>
          </a:bodyPr>
          <a:lstStyle/>
          <a:p>
            <a:pPr>
              <a:spcAft>
                <a:spcPts val="800"/>
              </a:spcAft>
              <a:defRPr sz="1900" b="0">
                <a:solidFill>
                  <a:srgbClr val="243047"/>
                </a:solidFill>
                <a:latin typeface="Arial"/>
              </a:defRPr>
            </a:pPr>
            <a:r>
              <a:t>Keep accounts separate with unique passwords.</a:t>
            </a:r>
          </a:p>
        </p:txBody>
      </p:sp>
      <p:sp>
        <p:nvSpPr>
          <p:cNvPr id="27" name="Rounded Rectangle 26"/>
          <p:cNvSpPr/>
          <p:nvPr/>
        </p:nvSpPr>
        <p:spPr>
          <a:xfrm>
            <a:off x="6217920" y="4069080"/>
            <a:ext cx="5303520" cy="1874519"/>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6400800" y="4343400"/>
            <a:ext cx="640080" cy="640080"/>
          </a:xfrm>
          <a:prstGeom prst="ellipse">
            <a:avLst/>
          </a:prstGeom>
          <a:solidFill>
            <a:srgbClr val="F49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9" name="Connector 28"/>
          <p:cNvCxnSpPr/>
          <p:nvPr/>
        </p:nvCxnSpPr>
        <p:spPr>
          <a:xfrm>
            <a:off x="6548018" y="4676241"/>
            <a:ext cx="128016" cy="128016"/>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flipV="1">
            <a:off x="6676034" y="4535424"/>
            <a:ext cx="224028" cy="268833"/>
          </a:xfrm>
          <a:prstGeom prst="line">
            <a:avLst/>
          </a:prstGeom>
          <a:ln w="50800">
            <a:solidFill>
              <a:srgbClr val="FFFFFF"/>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269479" y="4297680"/>
            <a:ext cx="3977639" cy="640080"/>
          </a:xfrm>
          <a:prstGeom prst="rect">
            <a:avLst/>
          </a:prstGeom>
          <a:noFill/>
        </p:spPr>
        <p:txBody>
          <a:bodyPr wrap="square" tIns="0" bIns="0" lIns="0" rIns="0">
            <a:spAutoFit/>
          </a:bodyPr>
          <a:lstStyle/>
          <a:p>
            <a:pPr>
              <a:spcAft>
                <a:spcPts val="800"/>
              </a:spcAft>
              <a:defRPr sz="2200" b="1">
                <a:solidFill>
                  <a:srgbClr val="F49A26"/>
                </a:solidFill>
                <a:latin typeface="Arial"/>
              </a:defRPr>
            </a:pPr>
            <a:r>
              <a:t>Turn on MFA</a:t>
            </a:r>
          </a:p>
        </p:txBody>
      </p:sp>
      <p:sp>
        <p:nvSpPr>
          <p:cNvPr id="32" name="TextBox 31"/>
          <p:cNvSpPr txBox="1"/>
          <p:nvPr/>
        </p:nvSpPr>
        <p:spPr>
          <a:xfrm>
            <a:off x="7269479" y="4983480"/>
            <a:ext cx="3931920" cy="822960"/>
          </a:xfrm>
          <a:prstGeom prst="rect">
            <a:avLst/>
          </a:prstGeom>
          <a:noFill/>
        </p:spPr>
        <p:txBody>
          <a:bodyPr wrap="square" tIns="0" bIns="0" lIns="0" rIns="0">
            <a:spAutoFit/>
          </a:bodyPr>
          <a:lstStyle/>
          <a:p>
            <a:pPr>
              <a:spcAft>
                <a:spcPts val="800"/>
              </a:spcAft>
              <a:defRPr sz="1900" b="0">
                <a:solidFill>
                  <a:srgbClr val="243047"/>
                </a:solidFill>
                <a:latin typeface="Arial"/>
              </a:defRPr>
            </a:pPr>
            <a:r>
              <a:t>Add another check to important logins.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D93A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D93A52"/>
                </a:solidFill>
                <a:latin typeface="Arial"/>
              </a:defRPr>
            </a:pPr>
            <a:r>
              <a:t>A REAL INCIDENT / 2017</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Case study: the Equifax breach</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D93A52"/>
                </a:solidFill>
                <a:latin typeface="Arial"/>
              </a:defRPr>
            </a:pPr>
            <a:r>
              <a:t>09</a:t>
            </a:r>
          </a:p>
        </p:txBody>
      </p:sp>
      <p:sp>
        <p:nvSpPr>
          <p:cNvPr id="8" name="Rounded Rectangle 7"/>
          <p:cNvSpPr/>
          <p:nvPr/>
        </p:nvSpPr>
        <p:spPr>
          <a:xfrm>
            <a:off x="640080" y="2011680"/>
            <a:ext cx="3840480" cy="4023360"/>
          </a:xfrm>
          <a:prstGeom prst="roundRect">
            <a:avLst>
              <a:gd name="adj" fmla="val 12000"/>
            </a:avLst>
          </a:prstGeom>
          <a:solidFill>
            <a:srgbClr val="1421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2560320"/>
            <a:ext cx="3291840" cy="1188720"/>
          </a:xfrm>
          <a:prstGeom prst="rect">
            <a:avLst/>
          </a:prstGeom>
          <a:noFill/>
        </p:spPr>
        <p:txBody>
          <a:bodyPr wrap="square" tIns="0" bIns="0" lIns="0" rIns="0">
            <a:spAutoFit/>
          </a:bodyPr>
          <a:lstStyle/>
          <a:p>
            <a:pPr>
              <a:spcAft>
                <a:spcPts val="800"/>
              </a:spcAft>
              <a:defRPr sz="6200" b="1">
                <a:solidFill>
                  <a:srgbClr val="FFFFFF"/>
                </a:solidFill>
                <a:latin typeface="Arial"/>
              </a:defRPr>
            </a:pPr>
            <a:r>
              <a:t>147m</a:t>
            </a:r>
          </a:p>
        </p:txBody>
      </p:sp>
      <p:sp>
        <p:nvSpPr>
          <p:cNvPr id="10" name="TextBox 9"/>
          <p:cNvSpPr txBox="1"/>
          <p:nvPr/>
        </p:nvSpPr>
        <p:spPr>
          <a:xfrm>
            <a:off x="914400" y="3840480"/>
            <a:ext cx="3291840" cy="1005840"/>
          </a:xfrm>
          <a:prstGeom prst="rect">
            <a:avLst/>
          </a:prstGeom>
          <a:noFill/>
        </p:spPr>
        <p:txBody>
          <a:bodyPr wrap="square" tIns="0" bIns="0" lIns="0" rIns="0">
            <a:spAutoFit/>
          </a:bodyPr>
          <a:lstStyle/>
          <a:p>
            <a:pPr>
              <a:spcAft>
                <a:spcPts val="800"/>
              </a:spcAft>
              <a:defRPr sz="2200" b="0">
                <a:solidFill>
                  <a:srgbClr val="FFFFFF"/>
                </a:solidFill>
                <a:latin typeface="Arial"/>
              </a:defRPr>
            </a:pPr>
            <a:r>
              <a:t>people affected,</a:t>
            </a:r>
          </a:p>
          <a:p>
            <a:pPr>
              <a:spcAft>
                <a:spcPts val="800"/>
              </a:spcAft>
              <a:defRPr sz="2200" b="0">
                <a:solidFill>
                  <a:srgbClr val="FFFFFF"/>
                </a:solidFill>
                <a:latin typeface="Arial"/>
              </a:defRPr>
            </a:pPr>
            <a:r>
              <a:t>approximately</a:t>
            </a:r>
          </a:p>
        </p:txBody>
      </p:sp>
      <p:sp>
        <p:nvSpPr>
          <p:cNvPr id="11" name="TextBox 10"/>
          <p:cNvSpPr txBox="1"/>
          <p:nvPr/>
        </p:nvSpPr>
        <p:spPr>
          <a:xfrm>
            <a:off x="914400" y="5349240"/>
            <a:ext cx="3291840" cy="365760"/>
          </a:xfrm>
          <a:prstGeom prst="rect">
            <a:avLst/>
          </a:prstGeom>
          <a:noFill/>
        </p:spPr>
        <p:txBody>
          <a:bodyPr wrap="square" tIns="0" bIns="0" lIns="0" rIns="0">
            <a:spAutoFit/>
          </a:bodyPr>
          <a:lstStyle/>
          <a:p>
            <a:pPr>
              <a:spcAft>
                <a:spcPts val="800"/>
              </a:spcAft>
              <a:defRPr sz="1200" b="0">
                <a:solidFill>
                  <a:srgbClr val="BBC8DD"/>
                </a:solidFill>
                <a:latin typeface="Arial"/>
              </a:defRPr>
            </a:pPr>
            <a:r>
              <a:t>Source: FTC, July 2019</a:t>
            </a:r>
          </a:p>
        </p:txBody>
      </p:sp>
      <p:sp>
        <p:nvSpPr>
          <p:cNvPr id="12" name="TextBox 11"/>
          <p:cNvSpPr txBox="1"/>
          <p:nvPr/>
        </p:nvSpPr>
        <p:spPr>
          <a:xfrm>
            <a:off x="5029200" y="2286000"/>
            <a:ext cx="5943600" cy="548640"/>
          </a:xfrm>
          <a:prstGeom prst="rect">
            <a:avLst/>
          </a:prstGeom>
          <a:noFill/>
        </p:spPr>
        <p:txBody>
          <a:bodyPr wrap="square" tIns="0" bIns="0" lIns="0" rIns="0">
            <a:spAutoFit/>
          </a:bodyPr>
          <a:lstStyle/>
          <a:p>
            <a:pPr>
              <a:spcAft>
                <a:spcPts val="800"/>
              </a:spcAft>
              <a:defRPr sz="2500" b="1">
                <a:solidFill>
                  <a:srgbClr val="D93A52"/>
                </a:solidFill>
                <a:latin typeface="Arial"/>
              </a:defRPr>
            </a:pPr>
            <a:r>
              <a:t>What the FTC alleged</a:t>
            </a:r>
          </a:p>
        </p:txBody>
      </p:sp>
      <p:sp>
        <p:nvSpPr>
          <p:cNvPr id="13" name="TextBox 12"/>
          <p:cNvSpPr txBox="1"/>
          <p:nvPr/>
        </p:nvSpPr>
        <p:spPr>
          <a:xfrm>
            <a:off x="5029200" y="3108960"/>
            <a:ext cx="5943600" cy="1371600"/>
          </a:xfrm>
          <a:prstGeom prst="rect">
            <a:avLst/>
          </a:prstGeom>
          <a:noFill/>
        </p:spPr>
        <p:txBody>
          <a:bodyPr wrap="square" tIns="0" bIns="0" lIns="0" rIns="0">
            <a:spAutoFit/>
          </a:bodyPr>
          <a:lstStyle/>
          <a:p>
            <a:pPr>
              <a:spcAft>
                <a:spcPts val="800"/>
              </a:spcAft>
              <a:defRPr sz="2500" b="0">
                <a:solidFill>
                  <a:srgbClr val="243047"/>
                </a:solidFill>
                <a:latin typeface="Arial"/>
              </a:defRPr>
            </a:pPr>
            <a:r>
              <a:t>An unpatched vulnerability helped attackers reach sensitive personal data.</a:t>
            </a:r>
          </a:p>
        </p:txBody>
      </p:sp>
      <p:sp>
        <p:nvSpPr>
          <p:cNvPr id="14" name="Rounded Rectangle 13"/>
          <p:cNvSpPr/>
          <p:nvPr/>
        </p:nvSpPr>
        <p:spPr>
          <a:xfrm>
            <a:off x="5029200" y="4800600"/>
            <a:ext cx="6217920" cy="1097280"/>
          </a:xfrm>
          <a:prstGeom prst="roundRect">
            <a:avLst>
              <a:gd name="adj" fmla="val 12000"/>
            </a:avLst>
          </a:prstGeom>
          <a:solidFill>
            <a:srgbClr val="FD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303520" y="4983480"/>
            <a:ext cx="5669280" cy="822960"/>
          </a:xfrm>
          <a:prstGeom prst="rect">
            <a:avLst/>
          </a:prstGeom>
          <a:noFill/>
        </p:spPr>
        <p:txBody>
          <a:bodyPr wrap="square" tIns="0" bIns="0" lIns="0" rIns="0">
            <a:spAutoFit/>
          </a:bodyPr>
          <a:lstStyle/>
          <a:p>
            <a:pPr>
              <a:spcAft>
                <a:spcPts val="800"/>
              </a:spcAft>
              <a:defRPr sz="2100" b="1">
                <a:solidFill>
                  <a:srgbClr val="D93A52"/>
                </a:solidFill>
                <a:latin typeface="Arial"/>
              </a:defRPr>
            </a:pPr>
            <a:r>
              <a:t>Lesson: a patch alert helps only if the fix gets installed.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F49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F49A26"/>
                </a:solidFill>
                <a:latin typeface="Arial"/>
              </a:defRPr>
            </a:pPr>
            <a:r>
              <a:t>DISCUSSION / FICTIONAL EXAMPLE</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Campus scenario: a fake scholarship</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F49A26"/>
                </a:solidFill>
                <a:latin typeface="Arial"/>
              </a:defRPr>
            </a:pPr>
            <a:r>
              <a:t>10</a:t>
            </a:r>
          </a:p>
        </p:txBody>
      </p:sp>
      <p:sp>
        <p:nvSpPr>
          <p:cNvPr id="8" name="Rounded Rectangle 7"/>
          <p:cNvSpPr/>
          <p:nvPr/>
        </p:nvSpPr>
        <p:spPr>
          <a:xfrm>
            <a:off x="640080" y="2011680"/>
            <a:ext cx="4846320" cy="361188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2377440"/>
            <a:ext cx="4297680" cy="548640"/>
          </a:xfrm>
          <a:prstGeom prst="rect">
            <a:avLst/>
          </a:prstGeom>
          <a:noFill/>
        </p:spPr>
        <p:txBody>
          <a:bodyPr wrap="square" tIns="0" bIns="0" lIns="0" rIns="0">
            <a:spAutoFit/>
          </a:bodyPr>
          <a:lstStyle/>
          <a:p>
            <a:pPr>
              <a:spcAft>
                <a:spcPts val="800"/>
              </a:spcAft>
              <a:defRPr sz="2300" b="1">
                <a:solidFill>
                  <a:srgbClr val="7138CC"/>
                </a:solidFill>
                <a:latin typeface="Arial"/>
              </a:defRPr>
            </a:pPr>
            <a:r>
              <a:t>The offer</a:t>
            </a:r>
          </a:p>
        </p:txBody>
      </p:sp>
      <p:sp>
        <p:nvSpPr>
          <p:cNvPr id="10" name="TextBox 9"/>
          <p:cNvSpPr txBox="1"/>
          <p:nvPr/>
        </p:nvSpPr>
        <p:spPr>
          <a:xfrm>
            <a:off x="914400" y="3200400"/>
            <a:ext cx="4297680" cy="1828800"/>
          </a:xfrm>
          <a:prstGeom prst="rect">
            <a:avLst/>
          </a:prstGeom>
          <a:noFill/>
        </p:spPr>
        <p:txBody>
          <a:bodyPr wrap="square" tIns="0" bIns="0" lIns="0" rIns="0">
            <a:spAutoFit/>
          </a:bodyPr>
          <a:lstStyle/>
          <a:p>
            <a:pPr>
              <a:spcAft>
                <a:spcPts val="800"/>
              </a:spcAft>
              <a:defRPr sz="2500" b="0">
                <a:solidFill>
                  <a:srgbClr val="14213D"/>
                </a:solidFill>
                <a:latin typeface="Arial"/>
              </a:defRPr>
            </a:pPr>
            <a:r>
              <a:t>"You have been shortlisted.</a:t>
            </a:r>
          </a:p>
          <a:p>
            <a:pPr>
              <a:spcAft>
                <a:spcPts val="800"/>
              </a:spcAft>
              <a:defRPr sz="2500" b="0">
                <a:solidFill>
                  <a:srgbClr val="14213D"/>
                </a:solidFill>
                <a:latin typeface="Arial"/>
              </a:defRPr>
            </a:pPr>
            <a:r>
              <a:t>Pay a processing fee now</a:t>
            </a:r>
          </a:p>
          <a:p>
            <a:pPr>
              <a:spcAft>
                <a:spcPts val="800"/>
              </a:spcAft>
              <a:defRPr sz="2500" b="0">
                <a:solidFill>
                  <a:srgbClr val="14213D"/>
                </a:solidFill>
                <a:latin typeface="Arial"/>
              </a:defRPr>
            </a:pPr>
            <a:r>
              <a:t>and send your ID card."</a:t>
            </a:r>
          </a:p>
        </p:txBody>
      </p:sp>
      <p:sp>
        <p:nvSpPr>
          <p:cNvPr id="11" name="TextBox 10"/>
          <p:cNvSpPr txBox="1"/>
          <p:nvPr/>
        </p:nvSpPr>
        <p:spPr>
          <a:xfrm>
            <a:off x="6035040" y="2331720"/>
            <a:ext cx="5120640" cy="594360"/>
          </a:xfrm>
          <a:prstGeom prst="rect">
            <a:avLst/>
          </a:prstGeom>
          <a:noFill/>
        </p:spPr>
        <p:txBody>
          <a:bodyPr wrap="square" tIns="0" bIns="0" lIns="0" rIns="0">
            <a:spAutoFit/>
          </a:bodyPr>
          <a:lstStyle/>
          <a:p>
            <a:pPr>
              <a:spcAft>
                <a:spcPts val="800"/>
              </a:spcAft>
              <a:defRPr sz="2600" b="1">
                <a:solidFill>
                  <a:srgbClr val="F49A26"/>
                </a:solidFill>
                <a:latin typeface="Arial"/>
              </a:defRPr>
            </a:pPr>
            <a:r>
              <a:t>What would you check?</a:t>
            </a:r>
          </a:p>
        </p:txBody>
      </p:sp>
      <p:sp>
        <p:nvSpPr>
          <p:cNvPr id="12" name="TextBox 11"/>
          <p:cNvSpPr txBox="1"/>
          <p:nvPr/>
        </p:nvSpPr>
        <p:spPr>
          <a:xfrm>
            <a:off x="6035040" y="3200400"/>
            <a:ext cx="5212080" cy="1691640"/>
          </a:xfrm>
          <a:prstGeom prst="rect">
            <a:avLst/>
          </a:prstGeom>
          <a:noFill/>
        </p:spPr>
        <p:txBody>
          <a:bodyPr wrap="square" tIns="0" bIns="0" lIns="0" rIns="0">
            <a:spAutoFit/>
          </a:bodyPr>
          <a:lstStyle/>
          <a:p>
            <a:pPr>
              <a:spcAft>
                <a:spcPts val="800"/>
              </a:spcAft>
              <a:defRPr sz="2300" b="0">
                <a:solidFill>
                  <a:srgbClr val="243047"/>
                </a:solidFill>
                <a:latin typeface="Arial"/>
              </a:defRPr>
            </a:pPr>
            <a:r>
              <a:t>Who sent it?</a:t>
            </a:r>
          </a:p>
          <a:p>
            <a:pPr>
              <a:spcAft>
                <a:spcPts val="800"/>
              </a:spcAft>
              <a:defRPr sz="2300" b="0">
                <a:solidFill>
                  <a:srgbClr val="243047"/>
                </a:solidFill>
                <a:latin typeface="Arial"/>
              </a:defRPr>
            </a:pPr>
            <a:r>
              <a:t>Is it on the official college portal?</a:t>
            </a:r>
          </a:p>
          <a:p>
            <a:pPr>
              <a:spcAft>
                <a:spcPts val="800"/>
              </a:spcAft>
              <a:defRPr sz="2300" b="0">
                <a:solidFill>
                  <a:srgbClr val="243047"/>
                </a:solidFill>
                <a:latin typeface="Arial"/>
              </a:defRPr>
            </a:pPr>
            <a:r>
              <a:t>Why the rush and the payment?</a:t>
            </a:r>
          </a:p>
        </p:txBody>
      </p:sp>
      <p:sp>
        <p:nvSpPr>
          <p:cNvPr id="13" name="Rounded Rectangle 12"/>
          <p:cNvSpPr/>
          <p:nvPr/>
        </p:nvSpPr>
        <p:spPr>
          <a:xfrm>
            <a:off x="6035040" y="5166360"/>
            <a:ext cx="5303520" cy="594360"/>
          </a:xfrm>
          <a:prstGeom prst="roundRect">
            <a:avLst>
              <a:gd name="adj" fmla="val 12000"/>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63640" y="5321808"/>
            <a:ext cx="4846320" cy="365760"/>
          </a:xfrm>
          <a:prstGeom prst="rect">
            <a:avLst/>
          </a:prstGeom>
          <a:noFill/>
        </p:spPr>
        <p:txBody>
          <a:bodyPr wrap="square" tIns="0" bIns="0" lIns="0" rIns="0">
            <a:spAutoFit/>
          </a:bodyPr>
          <a:lstStyle/>
          <a:p>
            <a:pPr>
              <a:spcAft>
                <a:spcPts val="800"/>
              </a:spcAft>
              <a:defRPr sz="1800" b="1">
                <a:solidFill>
                  <a:srgbClr val="FFFFFF"/>
                </a:solidFill>
                <a:latin typeface="Arial"/>
              </a:defRPr>
            </a:pPr>
            <a:r>
              <a:t>Verify with the college office first.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7138CC"/>
                </a:solidFill>
                <a:latin typeface="Arial"/>
              </a:defRPr>
            </a:pPr>
            <a:r>
              <a:t>DO NOT HIDE THE MISTAKE</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14213D"/>
                </a:solidFill>
                <a:latin typeface="Georgia"/>
              </a:defRPr>
            </a:pPr>
            <a:r>
              <a:t>If you already clicked, act quickly</a:t>
            </a:r>
          </a:p>
        </p:txBody>
      </p:sp>
      <p:cxnSp>
        <p:nvCxnSpPr>
          <p:cNvPr id="5" name="Connector 4"/>
          <p:cNvCxnSpPr/>
          <p:nvPr/>
        </p:nvCxnSpPr>
        <p:spPr>
          <a:xfrm>
            <a:off x="594360" y="6400800"/>
            <a:ext cx="10972800" cy="0"/>
          </a:xfrm>
          <a:prstGeom prst="line">
            <a:avLst/>
          </a:prstGeom>
          <a:ln w="12700">
            <a:solidFill>
              <a:srgbClr val="DEE4F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61718B"/>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7138CC"/>
                </a:solidFill>
                <a:latin typeface="Arial"/>
              </a:defRPr>
            </a:pPr>
            <a:r>
              <a:t>11</a:t>
            </a:r>
          </a:p>
        </p:txBody>
      </p:sp>
      <p:sp>
        <p:nvSpPr>
          <p:cNvPr id="8" name="Rounded Rectangle 7"/>
          <p:cNvSpPr/>
          <p:nvPr/>
        </p:nvSpPr>
        <p:spPr>
          <a:xfrm>
            <a:off x="640080" y="2148840"/>
            <a:ext cx="3383280" cy="356616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40080" y="2148840"/>
            <a:ext cx="54864" cy="3566160"/>
          </a:xfrm>
          <a:prstGeom prst="rect">
            <a:avLst/>
          </a:prstGeom>
          <a:solidFill>
            <a:srgbClr val="D93A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2331720"/>
            <a:ext cx="914400" cy="548640"/>
          </a:xfrm>
          <a:prstGeom prst="rect">
            <a:avLst/>
          </a:prstGeom>
          <a:noFill/>
        </p:spPr>
        <p:txBody>
          <a:bodyPr wrap="square" tIns="0" bIns="0" lIns="0" rIns="0">
            <a:spAutoFit/>
          </a:bodyPr>
          <a:lstStyle/>
          <a:p>
            <a:pPr>
              <a:spcAft>
                <a:spcPts val="800"/>
              </a:spcAft>
              <a:defRPr sz="3000" b="1">
                <a:solidFill>
                  <a:srgbClr val="D93A52"/>
                </a:solidFill>
                <a:latin typeface="Arial"/>
              </a:defRPr>
            </a:pPr>
            <a:r>
              <a:t>01</a:t>
            </a:r>
          </a:p>
        </p:txBody>
      </p:sp>
      <p:sp>
        <p:nvSpPr>
          <p:cNvPr id="11" name="TextBox 10"/>
          <p:cNvSpPr txBox="1"/>
          <p:nvPr/>
        </p:nvSpPr>
        <p:spPr>
          <a:xfrm>
            <a:off x="868680" y="320040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Stop the interaction</a:t>
            </a:r>
          </a:p>
        </p:txBody>
      </p:sp>
      <p:sp>
        <p:nvSpPr>
          <p:cNvPr id="12" name="TextBox 11"/>
          <p:cNvSpPr txBox="1"/>
          <p:nvPr/>
        </p:nvSpPr>
        <p:spPr>
          <a:xfrm>
            <a:off x="868680" y="3977639"/>
            <a:ext cx="2926080" cy="1627631"/>
          </a:xfrm>
          <a:prstGeom prst="rect">
            <a:avLst/>
          </a:prstGeom>
          <a:noFill/>
        </p:spPr>
        <p:txBody>
          <a:bodyPr wrap="square" tIns="0" bIns="0" lIns="0" rIns="0">
            <a:spAutoFit/>
          </a:bodyPr>
          <a:lstStyle/>
          <a:p>
            <a:pPr>
              <a:spcAft>
                <a:spcPts val="800"/>
              </a:spcAft>
              <a:defRPr sz="1900" b="0">
                <a:solidFill>
                  <a:srgbClr val="243047"/>
                </a:solidFill>
                <a:latin typeface="Arial"/>
              </a:defRPr>
            </a:pPr>
            <a:r>
              <a:t>Do not send more codes, money or documents.</a:t>
            </a:r>
          </a:p>
        </p:txBody>
      </p:sp>
      <p:sp>
        <p:nvSpPr>
          <p:cNvPr id="13" name="Rounded Rectangle 12"/>
          <p:cNvSpPr/>
          <p:nvPr/>
        </p:nvSpPr>
        <p:spPr>
          <a:xfrm>
            <a:off x="4389120" y="2148840"/>
            <a:ext cx="3383280" cy="356616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89120" y="2148840"/>
            <a:ext cx="54864" cy="3566160"/>
          </a:xfrm>
          <a:prstGeom prst="rect">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17720" y="2331720"/>
            <a:ext cx="914400" cy="548640"/>
          </a:xfrm>
          <a:prstGeom prst="rect">
            <a:avLst/>
          </a:prstGeom>
          <a:noFill/>
        </p:spPr>
        <p:txBody>
          <a:bodyPr wrap="square" tIns="0" bIns="0" lIns="0" rIns="0">
            <a:spAutoFit/>
          </a:bodyPr>
          <a:lstStyle/>
          <a:p>
            <a:pPr>
              <a:spcAft>
                <a:spcPts val="800"/>
              </a:spcAft>
              <a:defRPr sz="3000" b="1">
                <a:solidFill>
                  <a:srgbClr val="2667FF"/>
                </a:solidFill>
                <a:latin typeface="Arial"/>
              </a:defRPr>
            </a:pPr>
            <a:r>
              <a:t>02</a:t>
            </a:r>
          </a:p>
        </p:txBody>
      </p:sp>
      <p:sp>
        <p:nvSpPr>
          <p:cNvPr id="16" name="TextBox 15"/>
          <p:cNvSpPr txBox="1"/>
          <p:nvPr/>
        </p:nvSpPr>
        <p:spPr>
          <a:xfrm>
            <a:off x="4617720" y="320040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Secure the account</a:t>
            </a:r>
          </a:p>
        </p:txBody>
      </p:sp>
      <p:sp>
        <p:nvSpPr>
          <p:cNvPr id="17" name="TextBox 16"/>
          <p:cNvSpPr txBox="1"/>
          <p:nvPr/>
        </p:nvSpPr>
        <p:spPr>
          <a:xfrm>
            <a:off x="4617720" y="3977639"/>
            <a:ext cx="2926080" cy="1627631"/>
          </a:xfrm>
          <a:prstGeom prst="rect">
            <a:avLst/>
          </a:prstGeom>
          <a:noFill/>
        </p:spPr>
        <p:txBody>
          <a:bodyPr wrap="square" tIns="0" bIns="0" lIns="0" rIns="0">
            <a:spAutoFit/>
          </a:bodyPr>
          <a:lstStyle/>
          <a:p>
            <a:pPr>
              <a:spcAft>
                <a:spcPts val="800"/>
              </a:spcAft>
              <a:defRPr sz="1900" b="0">
                <a:solidFill>
                  <a:srgbClr val="243047"/>
                </a:solidFill>
                <a:latin typeface="Arial"/>
              </a:defRPr>
            </a:pPr>
            <a:r>
              <a:t>Use the real service to change exposed passwords.</a:t>
            </a:r>
          </a:p>
        </p:txBody>
      </p:sp>
      <p:sp>
        <p:nvSpPr>
          <p:cNvPr id="18" name="Rounded Rectangle 17"/>
          <p:cNvSpPr/>
          <p:nvPr/>
        </p:nvSpPr>
        <p:spPr>
          <a:xfrm>
            <a:off x="8138160" y="2148840"/>
            <a:ext cx="3383280" cy="3566160"/>
          </a:xfrm>
          <a:prstGeom prst="roundRect">
            <a:avLst>
              <a:gd name="adj" fmla="val 12000"/>
            </a:avLst>
          </a:prstGeom>
          <a:solidFill>
            <a:srgbClr val="F0F3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138160" y="2148840"/>
            <a:ext cx="54864" cy="3566160"/>
          </a:xfrm>
          <a:prstGeom prst="rect">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366760" y="2331720"/>
            <a:ext cx="914400" cy="548640"/>
          </a:xfrm>
          <a:prstGeom prst="rect">
            <a:avLst/>
          </a:prstGeom>
          <a:noFill/>
        </p:spPr>
        <p:txBody>
          <a:bodyPr wrap="square" tIns="0" bIns="0" lIns="0" rIns="0">
            <a:spAutoFit/>
          </a:bodyPr>
          <a:lstStyle/>
          <a:p>
            <a:pPr>
              <a:spcAft>
                <a:spcPts val="800"/>
              </a:spcAft>
              <a:defRPr sz="3000" b="1">
                <a:solidFill>
                  <a:srgbClr val="008A86"/>
                </a:solidFill>
                <a:latin typeface="Arial"/>
              </a:defRPr>
            </a:pPr>
            <a:r>
              <a:t>03</a:t>
            </a:r>
          </a:p>
        </p:txBody>
      </p:sp>
      <p:sp>
        <p:nvSpPr>
          <p:cNvPr id="21" name="TextBox 20"/>
          <p:cNvSpPr txBox="1"/>
          <p:nvPr/>
        </p:nvSpPr>
        <p:spPr>
          <a:xfrm>
            <a:off x="8366760" y="3200400"/>
            <a:ext cx="2926080" cy="731520"/>
          </a:xfrm>
          <a:prstGeom prst="rect">
            <a:avLst/>
          </a:prstGeom>
          <a:noFill/>
        </p:spPr>
        <p:txBody>
          <a:bodyPr wrap="square" tIns="0" bIns="0" lIns="0" rIns="0">
            <a:spAutoFit/>
          </a:bodyPr>
          <a:lstStyle/>
          <a:p>
            <a:pPr>
              <a:spcAft>
                <a:spcPts val="800"/>
              </a:spcAft>
              <a:defRPr sz="2200" b="1">
                <a:solidFill>
                  <a:srgbClr val="14213D"/>
                </a:solidFill>
                <a:latin typeface="Arial"/>
              </a:defRPr>
            </a:pPr>
            <a:r>
              <a:t>Get the right help</a:t>
            </a:r>
          </a:p>
        </p:txBody>
      </p:sp>
      <p:sp>
        <p:nvSpPr>
          <p:cNvPr id="22" name="TextBox 21"/>
          <p:cNvSpPr txBox="1"/>
          <p:nvPr/>
        </p:nvSpPr>
        <p:spPr>
          <a:xfrm>
            <a:off x="8366760" y="3977639"/>
            <a:ext cx="2926080" cy="1627631"/>
          </a:xfrm>
          <a:prstGeom prst="rect">
            <a:avLst/>
          </a:prstGeom>
          <a:noFill/>
        </p:spPr>
        <p:txBody>
          <a:bodyPr wrap="square" tIns="0" bIns="0" lIns="0" rIns="0">
            <a:spAutoFit/>
          </a:bodyPr>
          <a:lstStyle/>
          <a:p>
            <a:pPr>
              <a:spcAft>
                <a:spcPts val="800"/>
              </a:spcAft>
              <a:defRPr sz="1900" b="0">
                <a:solidFill>
                  <a:srgbClr val="243047"/>
                </a:solidFill>
                <a:latin typeface="Arial"/>
              </a:defRPr>
            </a:pPr>
            <a:r>
              <a:t>Contact your bank or college IT if affected.</a:t>
            </a:r>
          </a:p>
        </p:txBody>
      </p:sp>
      <p:sp>
        <p:nvSpPr>
          <p:cNvPr id="23" name="TextBox 22"/>
          <p:cNvSpPr txBox="1"/>
          <p:nvPr/>
        </p:nvSpPr>
        <p:spPr>
          <a:xfrm>
            <a:off x="731520" y="5943600"/>
            <a:ext cx="10972800" cy="365760"/>
          </a:xfrm>
          <a:prstGeom prst="rect">
            <a:avLst/>
          </a:prstGeom>
          <a:noFill/>
        </p:spPr>
        <p:txBody>
          <a:bodyPr wrap="square" tIns="0" bIns="0" lIns="0" rIns="0">
            <a:spAutoFit/>
          </a:bodyPr>
          <a:lstStyle/>
          <a:p>
            <a:pPr>
              <a:spcAft>
                <a:spcPts val="800"/>
              </a:spcAft>
              <a:defRPr sz="2000" b="1">
                <a:solidFill>
                  <a:srgbClr val="7138CC"/>
                </a:solidFill>
                <a:latin typeface="Arial"/>
              </a:defRPr>
            </a:pPr>
            <a:r>
              <a:t>Reporting early can limit damage. Keep the message as evidence.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20040"/>
            <a:ext cx="10972800" cy="274320"/>
          </a:xfrm>
          <a:prstGeom prst="rect">
            <a:avLst/>
          </a:prstGeom>
          <a:noFill/>
        </p:spPr>
        <p:txBody>
          <a:bodyPr wrap="square" tIns="0" bIns="0" lIns="0" rIns="0">
            <a:spAutoFit/>
          </a:bodyPr>
          <a:lstStyle/>
          <a:p>
            <a:pPr>
              <a:spcAft>
                <a:spcPts val="800"/>
              </a:spcAft>
              <a:defRPr sz="1100" b="1">
                <a:solidFill>
                  <a:srgbClr val="F49A26"/>
                </a:solidFill>
                <a:latin typeface="Arial"/>
              </a:defRPr>
            </a:pPr>
            <a:r>
              <a:t>TAKE ONE ACTION TODAY</a:t>
            </a:r>
          </a:p>
        </p:txBody>
      </p:sp>
      <p:sp>
        <p:nvSpPr>
          <p:cNvPr id="4" name="TextBox 3"/>
          <p:cNvSpPr txBox="1"/>
          <p:nvPr/>
        </p:nvSpPr>
        <p:spPr>
          <a:xfrm>
            <a:off x="594360" y="822960"/>
            <a:ext cx="10972800" cy="914400"/>
          </a:xfrm>
          <a:prstGeom prst="rect">
            <a:avLst/>
          </a:prstGeom>
          <a:noFill/>
        </p:spPr>
        <p:txBody>
          <a:bodyPr wrap="square" tIns="0" bIns="0" lIns="0" rIns="0">
            <a:spAutoFit/>
          </a:bodyPr>
          <a:lstStyle/>
          <a:p>
            <a:pPr>
              <a:spcAft>
                <a:spcPts val="800"/>
              </a:spcAft>
              <a:defRPr sz="3200" b="0">
                <a:solidFill>
                  <a:srgbClr val="FFFFFF"/>
                </a:solidFill>
                <a:latin typeface="Georgia"/>
              </a:defRPr>
            </a:pPr>
            <a:r>
              <a:t>Stay curious. Stay careful.</a:t>
            </a:r>
          </a:p>
        </p:txBody>
      </p:sp>
      <p:cxnSp>
        <p:nvCxnSpPr>
          <p:cNvPr id="5" name="Connector 4"/>
          <p:cNvCxnSpPr/>
          <p:nvPr/>
        </p:nvCxnSpPr>
        <p:spPr>
          <a:xfrm>
            <a:off x="594360" y="6400800"/>
            <a:ext cx="10972800" cy="0"/>
          </a:xfrm>
          <a:prstGeom prst="line">
            <a:avLst/>
          </a:prstGeom>
          <a:ln w="12700">
            <a:solidFill>
              <a:srgbClr val="415172"/>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94360" y="6537960"/>
            <a:ext cx="9144000" cy="182880"/>
          </a:xfrm>
          <a:prstGeom prst="rect">
            <a:avLst/>
          </a:prstGeom>
          <a:noFill/>
        </p:spPr>
        <p:txBody>
          <a:bodyPr wrap="square" tIns="0" bIns="0" lIns="0" rIns="0">
            <a:spAutoFit/>
          </a:bodyPr>
          <a:lstStyle/>
          <a:p>
            <a:pPr>
              <a:spcAft>
                <a:spcPts val="800"/>
              </a:spcAft>
              <a:defRPr sz="900" b="0">
                <a:solidFill>
                  <a:srgbClr val="BBC8DD"/>
                </a:solidFill>
                <a:latin typeface="Arial"/>
              </a:defRPr>
            </a:pPr>
            <a:r>
              <a:t>CYBER SECURITY &amp; ONLINE SAFETY / COLLEGE SEMINAR</a:t>
            </a:r>
          </a:p>
        </p:txBody>
      </p:sp>
      <p:sp>
        <p:nvSpPr>
          <p:cNvPr id="7" name="TextBox 6"/>
          <p:cNvSpPr txBox="1"/>
          <p:nvPr/>
        </p:nvSpPr>
        <p:spPr>
          <a:xfrm>
            <a:off x="11064240" y="6510528"/>
            <a:ext cx="457200" cy="228600"/>
          </a:xfrm>
          <a:prstGeom prst="rect">
            <a:avLst/>
          </a:prstGeom>
          <a:noFill/>
        </p:spPr>
        <p:txBody>
          <a:bodyPr wrap="square" tIns="0" bIns="0" lIns="0" rIns="0">
            <a:spAutoFit/>
          </a:bodyPr>
          <a:lstStyle/>
          <a:p>
            <a:pPr>
              <a:spcAft>
                <a:spcPts val="800"/>
              </a:spcAft>
              <a:defRPr sz="1100" b="1">
                <a:solidFill>
                  <a:srgbClr val="008A86"/>
                </a:solidFill>
                <a:latin typeface="Arial"/>
              </a:defRPr>
            </a:pPr>
            <a:r>
              <a:t>12</a:t>
            </a:r>
          </a:p>
        </p:txBody>
      </p:sp>
      <p:sp>
        <p:nvSpPr>
          <p:cNvPr id="8" name="TextBox 7"/>
          <p:cNvSpPr txBox="1"/>
          <p:nvPr/>
        </p:nvSpPr>
        <p:spPr>
          <a:xfrm>
            <a:off x="731520" y="2057400"/>
            <a:ext cx="10515600" cy="1508760"/>
          </a:xfrm>
          <a:prstGeom prst="rect">
            <a:avLst/>
          </a:prstGeom>
          <a:noFill/>
        </p:spPr>
        <p:txBody>
          <a:bodyPr wrap="square" tIns="0" bIns="0" lIns="0" rIns="0">
            <a:spAutoFit/>
          </a:bodyPr>
          <a:lstStyle/>
          <a:p>
            <a:pPr>
              <a:spcAft>
                <a:spcPts val="800"/>
              </a:spcAft>
              <a:defRPr sz="3400" b="0">
                <a:solidFill>
                  <a:srgbClr val="FFFFFF"/>
                </a:solidFill>
                <a:latin typeface="Georgia"/>
              </a:defRPr>
            </a:pPr>
            <a:r>
              <a:t>Pause before you trust.</a:t>
            </a:r>
          </a:p>
          <a:p>
            <a:pPr>
              <a:spcAft>
                <a:spcPts val="800"/>
              </a:spcAft>
              <a:defRPr sz="3400" b="0">
                <a:solidFill>
                  <a:srgbClr val="FFFFFF"/>
                </a:solidFill>
                <a:latin typeface="Georgia"/>
              </a:defRPr>
            </a:pPr>
            <a:r>
              <a:t>Protect your important accounts.</a:t>
            </a:r>
          </a:p>
        </p:txBody>
      </p:sp>
      <p:sp>
        <p:nvSpPr>
          <p:cNvPr id="9" name="Rounded Rectangle 8"/>
          <p:cNvSpPr/>
          <p:nvPr/>
        </p:nvSpPr>
        <p:spPr>
          <a:xfrm>
            <a:off x="731520" y="4114800"/>
            <a:ext cx="3200400" cy="822960"/>
          </a:xfrm>
          <a:prstGeom prst="roundRect">
            <a:avLst>
              <a:gd name="adj" fmla="val 12000"/>
            </a:avLst>
          </a:prstGeom>
          <a:solidFill>
            <a:srgbClr val="7138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4343400"/>
            <a:ext cx="2834640" cy="457200"/>
          </a:xfrm>
          <a:prstGeom prst="rect">
            <a:avLst/>
          </a:prstGeom>
          <a:noFill/>
        </p:spPr>
        <p:txBody>
          <a:bodyPr wrap="square" tIns="0" bIns="0" lIns="0" rIns="0">
            <a:spAutoFit/>
          </a:bodyPr>
          <a:lstStyle/>
          <a:p>
            <a:pPr>
              <a:spcAft>
                <a:spcPts val="800"/>
              </a:spcAft>
              <a:defRPr sz="1800" b="1">
                <a:solidFill>
                  <a:srgbClr val="FFFFFF"/>
                </a:solidFill>
                <a:latin typeface="Arial"/>
              </a:defRPr>
            </a:pPr>
            <a:r>
              <a:t>Check the request</a:t>
            </a:r>
          </a:p>
        </p:txBody>
      </p:sp>
      <p:sp>
        <p:nvSpPr>
          <p:cNvPr id="11" name="Rounded Rectangle 10"/>
          <p:cNvSpPr/>
          <p:nvPr/>
        </p:nvSpPr>
        <p:spPr>
          <a:xfrm>
            <a:off x="4251960" y="4114800"/>
            <a:ext cx="3200400" cy="822960"/>
          </a:xfrm>
          <a:prstGeom prst="roundRect">
            <a:avLst>
              <a:gd name="adj" fmla="val 12000"/>
            </a:avLst>
          </a:prstGeom>
          <a:solidFill>
            <a:srgbClr val="2667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34840" y="4343400"/>
            <a:ext cx="2834640" cy="457200"/>
          </a:xfrm>
          <a:prstGeom prst="rect">
            <a:avLst/>
          </a:prstGeom>
          <a:noFill/>
        </p:spPr>
        <p:txBody>
          <a:bodyPr wrap="square" tIns="0" bIns="0" lIns="0" rIns="0">
            <a:spAutoFit/>
          </a:bodyPr>
          <a:lstStyle/>
          <a:p>
            <a:pPr>
              <a:spcAft>
                <a:spcPts val="800"/>
              </a:spcAft>
              <a:defRPr sz="1800" b="1">
                <a:solidFill>
                  <a:srgbClr val="FFFFFF"/>
                </a:solidFill>
                <a:latin typeface="Arial"/>
              </a:defRPr>
            </a:pPr>
            <a:r>
              <a:t>Use unique passwords</a:t>
            </a:r>
          </a:p>
        </p:txBody>
      </p:sp>
      <p:sp>
        <p:nvSpPr>
          <p:cNvPr id="13" name="Rounded Rectangle 12"/>
          <p:cNvSpPr/>
          <p:nvPr/>
        </p:nvSpPr>
        <p:spPr>
          <a:xfrm>
            <a:off x="7772400" y="4114800"/>
            <a:ext cx="3200400" cy="822960"/>
          </a:xfrm>
          <a:prstGeom prst="roundRect">
            <a:avLst>
              <a:gd name="adj" fmla="val 12000"/>
            </a:avLst>
          </a:prstGeom>
          <a:solidFill>
            <a:srgbClr val="008A8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955279" y="4343400"/>
            <a:ext cx="2834640" cy="457200"/>
          </a:xfrm>
          <a:prstGeom prst="rect">
            <a:avLst/>
          </a:prstGeom>
          <a:noFill/>
        </p:spPr>
        <p:txBody>
          <a:bodyPr wrap="square" tIns="0" bIns="0" lIns="0" rIns="0">
            <a:spAutoFit/>
          </a:bodyPr>
          <a:lstStyle/>
          <a:p>
            <a:pPr>
              <a:spcAft>
                <a:spcPts val="800"/>
              </a:spcAft>
              <a:defRPr sz="1800" b="1">
                <a:solidFill>
                  <a:srgbClr val="FFFFFF"/>
                </a:solidFill>
                <a:latin typeface="Arial"/>
              </a:defRPr>
            </a:pPr>
            <a:r>
              <a:t>Enable 2FA</a:t>
            </a:r>
          </a:p>
        </p:txBody>
      </p:sp>
      <p:sp>
        <p:nvSpPr>
          <p:cNvPr id="15" name="TextBox 14"/>
          <p:cNvSpPr txBox="1"/>
          <p:nvPr/>
        </p:nvSpPr>
        <p:spPr>
          <a:xfrm>
            <a:off x="731520" y="5486400"/>
            <a:ext cx="10972800" cy="548640"/>
          </a:xfrm>
          <a:prstGeom prst="rect">
            <a:avLst/>
          </a:prstGeom>
          <a:noFill/>
        </p:spPr>
        <p:txBody>
          <a:bodyPr wrap="square" tIns="0" bIns="0" lIns="0" rIns="0">
            <a:spAutoFit/>
          </a:bodyPr>
          <a:lstStyle/>
          <a:p>
            <a:pPr>
              <a:spcAft>
                <a:spcPts val="800"/>
              </a:spcAft>
              <a:defRPr sz="2300" b="0">
                <a:solidFill>
                  <a:srgbClr val="FFFFFF"/>
                </a:solidFill>
                <a:latin typeface="Arial"/>
              </a:defRPr>
            </a:pPr>
            <a:r>
              <a:t>Questions? Which habit will you change first?</a:t>
            </a:r>
          </a:p>
        </p:txBody>
      </p:sp>
      <p:sp>
        <p:nvSpPr>
          <p:cNvPr id="16" name="TextBox 15"/>
          <p:cNvSpPr txBox="1"/>
          <p:nvPr/>
        </p:nvSpPr>
        <p:spPr>
          <a:xfrm>
            <a:off x="731520" y="6080760"/>
            <a:ext cx="10972800" cy="182880"/>
          </a:xfrm>
          <a:prstGeom prst="rect">
            <a:avLst/>
          </a:prstGeom>
          <a:noFill/>
        </p:spPr>
        <p:txBody>
          <a:bodyPr wrap="square" tIns="0" bIns="0" lIns="0" rIns="0">
            <a:spAutoFit/>
          </a:bodyPr>
          <a:lstStyle/>
          <a:p>
            <a:pPr>
              <a:spcAft>
                <a:spcPts val="800"/>
              </a:spcAft>
              <a:defRPr sz="1100" b="0">
                <a:solidFill>
                  <a:srgbClr val="BBC8DD"/>
                </a:solidFill>
                <a:latin typeface="Arial"/>
              </a:defRPr>
            </a:pPr>
            <a:r>
              <a:t>Further reading: CISA Secure Our World + FTC Equifax case. Full links in speaker notes.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